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4"/>
  </p:notesMasterIdLst>
  <p:sldIdLst>
    <p:sldId id="2776" r:id="rId2"/>
    <p:sldId id="2825" r:id="rId3"/>
    <p:sldId id="2688" r:id="rId4"/>
    <p:sldId id="2722" r:id="rId5"/>
    <p:sldId id="2778" r:id="rId6"/>
    <p:sldId id="2748" r:id="rId7"/>
    <p:sldId id="2781" r:id="rId8"/>
    <p:sldId id="2731" r:id="rId9"/>
    <p:sldId id="292" r:id="rId10"/>
    <p:sldId id="2783" r:id="rId11"/>
    <p:sldId id="2729" r:id="rId12"/>
    <p:sldId id="2784" r:id="rId13"/>
    <p:sldId id="2802" r:id="rId14"/>
    <p:sldId id="2786" r:id="rId15"/>
    <p:sldId id="2804" r:id="rId16"/>
    <p:sldId id="2816" r:id="rId17"/>
    <p:sldId id="2817" r:id="rId18"/>
    <p:sldId id="2818" r:id="rId19"/>
    <p:sldId id="2819" r:id="rId20"/>
    <p:sldId id="2820" r:id="rId21"/>
    <p:sldId id="2821" r:id="rId22"/>
    <p:sldId id="2791" r:id="rId23"/>
    <p:sldId id="2810" r:id="rId24"/>
    <p:sldId id="2811" r:id="rId25"/>
    <p:sldId id="2812" r:id="rId26"/>
    <p:sldId id="2795" r:id="rId27"/>
    <p:sldId id="2796" r:id="rId28"/>
    <p:sldId id="2797" r:id="rId29"/>
    <p:sldId id="2798" r:id="rId30"/>
    <p:sldId id="2799" r:id="rId31"/>
    <p:sldId id="2801" r:id="rId32"/>
    <p:sldId id="2822" r:id="rId33"/>
  </p:sldIdLst>
  <p:sldSz cx="9144000" cy="6858000" type="screen4x3"/>
  <p:notesSz cx="6950075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5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e, Chau H" initials="LCH" lastIdx="1" clrIdx="0">
    <p:extLst>
      <p:ext uri="{19B8F6BF-5375-455C-9EA6-DF929625EA0E}">
        <p15:presenceInfo xmlns:p15="http://schemas.microsoft.com/office/powerpoint/2012/main" userId="S::chle@iastate.edu::eec441d8-bb09-43c7-8a9e-4a8306b8d2d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F0101"/>
    <a:srgbClr val="CD8C51"/>
    <a:srgbClr val="545760"/>
    <a:srgbClr val="F3B073"/>
    <a:srgbClr val="BFBFBF"/>
    <a:srgbClr val="504D4D"/>
    <a:srgbClr val="AEA602"/>
    <a:srgbClr val="54AF01"/>
    <a:srgbClr val="86AF01"/>
    <a:srgbClr val="9EAF0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038" autoAdjust="0"/>
    <p:restoredTop sz="71293" autoAdjust="0"/>
  </p:normalViewPr>
  <p:slideViewPr>
    <p:cSldViewPr snapToGrid="0" snapToObjects="1">
      <p:cViewPr varScale="1">
        <p:scale>
          <a:sx n="89" d="100"/>
          <a:sy n="89" d="100"/>
        </p:scale>
        <p:origin x="1976" y="176"/>
      </p:cViewPr>
      <p:guideLst>
        <p:guide orient="horz" pos="2160"/>
        <p:guide pos="2856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>
      <p:cViewPr varScale="1">
        <p:scale>
          <a:sx n="63" d="100"/>
          <a:sy n="63" d="100"/>
        </p:scale>
        <p:origin x="3192" y="5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commentAuthors" Target="commentAuthor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1699" cy="463408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6768" y="0"/>
            <a:ext cx="3011699" cy="463408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r">
              <a:defRPr sz="1200"/>
            </a:lvl1pPr>
          </a:lstStyle>
          <a:p>
            <a:fld id="{DB45D26E-996B-4847-907E-01B7698187CD}" type="datetimeFigureOut">
              <a:rPr lang="en-US" smtClean="0"/>
              <a:t>9/26/23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97000" y="1154113"/>
            <a:ext cx="4156075" cy="31178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92" tIns="46246" rIns="92492" bIns="46246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008" y="4444861"/>
            <a:ext cx="5560060" cy="3636705"/>
          </a:xfrm>
          <a:prstGeom prst="rect">
            <a:avLst/>
          </a:prstGeom>
        </p:spPr>
        <p:txBody>
          <a:bodyPr vert="horz" lIns="92492" tIns="46246" rIns="92492" bIns="46246" rtlCol="0"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669"/>
            <a:ext cx="3011699" cy="463407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6768" y="8772669"/>
            <a:ext cx="3011699" cy="463407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r">
              <a:defRPr sz="1200"/>
            </a:lvl1pPr>
          </a:lstStyle>
          <a:p>
            <a:fld id="{97B37954-8E89-4E47-9DEA-EBFA90D2C2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77076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7B37954-8E89-4E47-9DEA-EBFA90D2C2A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953830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7B37954-8E89-4E47-9DEA-EBFA90D2C2A0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155759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b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7B37954-8E89-4E47-9DEA-EBFA90D2C2A0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742427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7B37954-8E89-4E47-9DEA-EBFA90D2C2A0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422713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7B37954-8E89-4E47-9DEA-EBFA90D2C2A0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094902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7B37954-8E89-4E47-9DEA-EBFA90D2C2A0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25698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7B37954-8E89-4E47-9DEA-EBFA90D2C2A0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182244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7B37954-8E89-4E47-9DEA-EBFA90D2C2A0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468519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7B37954-8E89-4E47-9DEA-EBFA90D2C2A0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005717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7B37954-8E89-4E47-9DEA-EBFA90D2C2A0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445261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7B37954-8E89-4E47-9DEA-EBFA90D2C2A0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78709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algn="l">
              <a:buFont typeface="Arial" panose="020B0604020202020204" pitchFamily="34" charset="0"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7B37954-8E89-4E47-9DEA-EBFA90D2C2A0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960422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b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7B37954-8E89-4E47-9DEA-EBFA90D2C2A0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158773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n-US" sz="1200" b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7B37954-8E89-4E47-9DEA-EBFA90D2C2A0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295769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7B37954-8E89-4E47-9DEA-EBFA90D2C2A0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825216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7B37954-8E89-4E47-9DEA-EBFA90D2C2A0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0352543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7B37954-8E89-4E47-9DEA-EBFA90D2C2A0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056249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7B37954-8E89-4E47-9DEA-EBFA90D2C2A0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1465443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7B37954-8E89-4E47-9DEA-EBFA90D2C2A0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168483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7B37954-8E89-4E47-9DEA-EBFA90D2C2A0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9741195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7B37954-8E89-4E47-9DEA-EBFA90D2C2A0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5028461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7B37954-8E89-4E47-9DEA-EBFA90D2C2A0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076410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7B37954-8E89-4E47-9DEA-EBFA90D2C2A0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871071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endParaRPr lang="en-US" b="0" i="1" dirty="0"/>
              </a:p>
            </p:txBody>
          </p:sp>
        </mc:Choice>
        <mc:Fallback xmlns="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en-US" b="1" dirty="0"/>
                  <a:t>Continuous improvement of construction contingency estimating process</a:t>
                </a:r>
              </a:p>
              <a:p>
                <a:endParaRPr lang="en-US" b="1" dirty="0"/>
              </a:p>
              <a:p>
                <a:pPr marL="171450" indent="-171450">
                  <a:buFontTx/>
                  <a:buChar char="-"/>
                </a:pPr>
                <a:r>
                  <a:rPr lang="en-US" sz="1200" kern="1200" dirty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The information obtained from previous projects can significantly help improve planning and designing activities for future projects.</a:t>
                </a:r>
              </a:p>
              <a:p>
                <a:pPr marL="171450" indent="-171450">
                  <a:buFontTx/>
                  <a:buChar char="-"/>
                </a:pPr>
                <a:r>
                  <a:rPr lang="en-US" sz="1200" kern="1200" dirty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However, in practice, DOTs are poor at sharing, disseminating, and transferring knowledge due to a) the lack of a database that facilitates learning between projects and among people and b) the heavy reliance on an individual’s capability in capturing knowledge from previous projects.</a:t>
                </a:r>
              </a:p>
              <a:p>
                <a:pPr marL="171450" indent="-171450">
                  <a:buFontTx/>
                  <a:buChar char="-"/>
                </a:pPr>
                <a:endParaRPr lang="en-US" sz="1200" b="1" kern="1200" dirty="0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endParaRPr>
              </a:p>
              <a:p>
                <a:pPr marL="171450" indent="-171450">
                  <a:buFontTx/>
                  <a:buChar char="-"/>
                </a:pPr>
                <a:endParaRPr lang="en-US" sz="1200" b="1" kern="1200" dirty="0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endParaRPr>
              </a:p>
              <a:p>
                <a:pPr marL="0" indent="0">
                  <a:buFontTx/>
                  <a:buNone/>
                </a:pPr>
                <a:r>
                  <a:rPr lang="en-US" sz="1200" b="1" i="1" kern="1200" dirty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Feedback loop for construction contingency estimating</a:t>
                </a:r>
              </a:p>
              <a:p>
                <a:pPr marL="0" indent="0">
                  <a:buFontTx/>
                  <a:buNone/>
                </a:pPr>
                <a:endParaRPr lang="en-US" sz="1200" b="1" i="1" kern="1200" dirty="0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endParaRPr>
              </a:p>
              <a:p>
                <a:pPr marL="0" indent="0">
                  <a:buFontTx/>
                  <a:buNone/>
                </a:pPr>
                <a:r>
                  <a:rPr lang="en-US" sz="1200" b="1" i="1" kern="1200" dirty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1. Collect: </a:t>
                </a:r>
              </a:p>
              <a:p>
                <a:pPr marL="171450" indent="-171450">
                  <a:buFontTx/>
                  <a:buChar char="-"/>
                </a:pPr>
                <a:r>
                  <a:rPr lang="en-US" sz="1200" kern="1200" dirty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This step aims to acquire the data needed to calculate construction contingency estimating performance and recognize significant causes of performance results.</a:t>
                </a:r>
              </a:p>
              <a:p>
                <a:pPr marL="171450" indent="-171450">
                  <a:buFontTx/>
                  <a:buChar char="-"/>
                </a:pPr>
                <a:r>
                  <a:rPr lang="en-US" sz="1200" kern="1200" dirty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Since the uniqueness and complexity of highway projects establish a huge amount of different project-specific data, highway agencies can recognize and determine data that are necessary for construction contingency estimating.</a:t>
                </a:r>
              </a:p>
              <a:p>
                <a:pPr marL="171450" indent="-171450">
                  <a:buFontTx/>
                  <a:buChar char="-"/>
                </a:pPr>
                <a:endParaRPr lang="en-US" sz="1200" b="1" i="1" kern="1200" dirty="0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endParaRPr>
              </a:p>
              <a:p>
                <a:pPr marL="0" indent="0">
                  <a:buFontTx/>
                  <a:buNone/>
                </a:pPr>
                <a:r>
                  <a:rPr lang="en-US" b="1" i="1" dirty="0"/>
                  <a:t>2. Evaluate: </a:t>
                </a:r>
              </a:p>
              <a:p>
                <a:pPr marL="171450" indent="-171450">
                  <a:buFontTx/>
                  <a:buChar char="-"/>
                </a:pPr>
                <a:r>
                  <a:rPr lang="en-US" sz="1200" kern="1200" dirty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This step is to evaluate contingency errors.</a:t>
                </a:r>
              </a:p>
              <a:p>
                <a:pPr marL="171450" indent="-171450">
                  <a:buFontTx/>
                  <a:buChar char="-"/>
                </a:pPr>
                <a:r>
                  <a:rPr lang="en-US" sz="1400" b="0" i="0" kern="1200">
                    <a:solidFill>
                      <a:schemeClr val="tx1"/>
                    </a:solidFill>
                    <a:effectLst/>
                    <a:latin typeface="Cambria Math" panose="02040503050406030204" pitchFamily="18" charset="0"/>
                    <a:ea typeface="+mn-ea"/>
                    <a:cs typeface="+mn-cs"/>
                  </a:rPr>
                  <a:t>𝐶</a:t>
                </a:r>
                <a:r>
                  <a:rPr lang="en-US" sz="1400" i="0" kern="120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𝑜𝑛𝑡𝑖𝑛𝑔𝑒𝑛𝑐𝑦 𝑒𝑟𝑟𝑜𝑟=  (𝐴𝑐𝑡𝑢𝑎𝑙 𝑐𝑜𝑛𝑡𝑖𝑛𝑔𝑒𝑛𝑐𝑦−𝐸𝑠𝑡𝑖𝑚𝑎𝑡𝑒𝑑 𝑐𝑜𝑛𝑡𝑖𝑛𝑔𝑒𝑛𝑐𝑦 𝑎𝑡 𝑠𝑐𝑜𝑝𝑖𝑛𝑔 𝑝ℎ𝑎𝑠𝑒 )/(𝐴𝑐𝑡𝑢𝑎𝑙 𝑐𝑜𝑛𝑡𝑖𝑛𝑔𝑒𝑛𝑐𝑦)</a:t>
                </a:r>
                <a:endParaRPr lang="en-US" sz="1400" b="1" i="1" dirty="0"/>
              </a:p>
              <a:p>
                <a:pPr marL="171450" indent="-171450">
                  <a:buFontTx/>
                  <a:buChar char="-"/>
                </a:pPr>
                <a:endParaRPr lang="en-US" b="1" i="1" dirty="0"/>
              </a:p>
              <a:p>
                <a:pPr marL="0" indent="0">
                  <a:buFontTx/>
                  <a:buNone/>
                </a:pPr>
                <a:r>
                  <a:rPr lang="en-US" sz="1200" b="1" i="1" kern="1200" dirty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3. Analyze: </a:t>
                </a:r>
              </a:p>
              <a:p>
                <a:pPr marL="171450" indent="-171450">
                  <a:buFontTx/>
                  <a:buChar char="-"/>
                </a:pPr>
                <a:r>
                  <a:rPr lang="en-US" sz="1200" kern="1200" dirty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This step aims to conduct an in-depth analysis that focuses on why contingency errors happened.</a:t>
                </a:r>
              </a:p>
              <a:p>
                <a:pPr marL="171450" indent="-171450">
                  <a:buFontTx/>
                  <a:buChar char="-"/>
                </a:pPr>
                <a:r>
                  <a:rPr lang="en-US" sz="1200" kern="1200" dirty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This step requires identifying root causes resulting from estimating errors and investigating the relationship between the identified root causes and project-specific characteristics.</a:t>
                </a:r>
              </a:p>
              <a:p>
                <a:pPr marL="171450" indent="-171450">
                  <a:buFontTx/>
                  <a:buChar char="-"/>
                </a:pPr>
                <a:endParaRPr lang="en-US" sz="1200" b="1" i="1" kern="1200" dirty="0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endParaRPr>
              </a:p>
              <a:p>
                <a:pPr marL="0" indent="0">
                  <a:buFontTx/>
                  <a:buNone/>
                </a:pPr>
                <a:r>
                  <a:rPr lang="en-US" sz="1200" b="1" i="1" kern="1200" dirty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4. Archive</a:t>
                </a:r>
              </a:p>
              <a:p>
                <a:pPr marL="171450" indent="-171450">
                  <a:buFontTx/>
                  <a:buChar char="-"/>
                </a:pPr>
                <a:r>
                  <a:rPr lang="en-US" sz="1200" kern="1200" dirty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This step encourages users to quickly access and update data for easy retrieval and adequate storage and management of insights for future projects.</a:t>
                </a:r>
              </a:p>
              <a:p>
                <a:pPr marL="171450" indent="-171450">
                  <a:buFontTx/>
                  <a:buChar char="-"/>
                </a:pPr>
                <a:r>
                  <a:rPr lang="en-US" sz="1200" kern="1200" dirty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The data archiving can be implemented through the standardization of data or information with database structure, a logical system for classifying data, and the adoption of a user-friendly update interface.</a:t>
                </a:r>
              </a:p>
              <a:p>
                <a:pPr marL="171450" indent="-171450">
                  <a:buFontTx/>
                  <a:buChar char="-"/>
                </a:pPr>
                <a:endParaRPr lang="en-US" sz="1200" b="1" i="1" kern="1200" dirty="0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endParaRPr>
              </a:p>
              <a:p>
                <a:pPr marL="0" indent="0">
                  <a:buFontTx/>
                  <a:buNone/>
                </a:pPr>
                <a:r>
                  <a:rPr lang="en-US" sz="1200" b="1" i="1" kern="1200" dirty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5. Disseminate and Apply</a:t>
                </a:r>
              </a:p>
              <a:p>
                <a:pPr marL="171450" indent="-171450">
                  <a:buFontTx/>
                  <a:buChar char="-"/>
                </a:pPr>
                <a:r>
                  <a:rPr lang="en-US" sz="1200" kern="1200" dirty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This step aims to disseminate obtained insights for better estimating construction contingency.</a:t>
                </a:r>
              </a:p>
              <a:p>
                <a:pPr marL="171450" indent="-171450">
                  <a:buFontTx/>
                  <a:buChar char="-"/>
                </a:pPr>
                <a:r>
                  <a:rPr lang="en-US" sz="1200" kern="1200" dirty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The obtained insights help highway agencies make appropriate adjustments for better construction contingency estimating.</a:t>
                </a:r>
                <a:endParaRPr lang="en-US" b="1" i="1" dirty="0"/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7B37954-8E89-4E47-9DEA-EBFA90D2C2A0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4996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7B37954-8E89-4E47-9DEA-EBFA90D2C2A0}" type="slidenum">
              <a:rPr lang="en-US" smtClean="0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88581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7B37954-8E89-4E47-9DEA-EBFA90D2C2A0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653033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7B37954-8E89-4E47-9DEA-EBFA90D2C2A0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039190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7B37954-8E89-4E47-9DEA-EBFA90D2C2A0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219442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7B37954-8E89-4E47-9DEA-EBFA90D2C2A0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579323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CE9C852-32B3-4246-9C85-3808F1F56458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736650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7B37954-8E89-4E47-9DEA-EBFA90D2C2A0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60880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4CB26-0E12-4745-9564-0C04CB97E9B3}" type="datetime1">
              <a:rPr lang="en-US" smtClean="0"/>
              <a:t>9/26/23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CAD1CC-3D4E-204A-B9A6-B313B9149B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6417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66826-0FD7-B041-9B6F-C7D0A89D3B96}" type="datetime1">
              <a:rPr lang="en-US" smtClean="0"/>
              <a:t>9/26/23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CAD1CC-3D4E-204A-B9A6-B313B9149B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99253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5B9B1-1AC6-3948-AA89-AEB287C0D9CC}" type="datetime1">
              <a:rPr lang="en-US" smtClean="0"/>
              <a:t>9/26/23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CAD1CC-3D4E-204A-B9A6-B313B9149B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70029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8B74E-4947-1848-86B9-713F406E6DE1}" type="datetime1">
              <a:rPr lang="en-US" smtClean="0"/>
              <a:t>9/26/23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CAD1CC-3D4E-204A-B9A6-B313B9149B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53037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C566B-ABB6-0C45-BE6B-CF34E486A8C5}" type="datetime1">
              <a:rPr lang="en-US" smtClean="0"/>
              <a:t>9/26/23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CAD1CC-3D4E-204A-B9A6-B313B9149B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11758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8E71B-BD8A-FD4E-98E6-7CA4D6B3F602}" type="datetime1">
              <a:rPr lang="en-US" smtClean="0"/>
              <a:t>9/26/23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CAD1CC-3D4E-204A-B9A6-B313B9149B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0722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FAC78B-7BE2-2F44-853C-680151582B92}" type="datetime1">
              <a:rPr lang="en-US" smtClean="0"/>
              <a:t>9/26/23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CAD1CC-3D4E-204A-B9A6-B313B9149B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32127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94672-8D53-AC40-AA0F-56F7AE359559}" type="datetime1">
              <a:rPr lang="en-US" smtClean="0"/>
              <a:t>9/26/23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CAD1CC-3D4E-204A-B9A6-B313B9149B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49965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6BD54-9A05-284C-B7FB-19BE5B9A412E}" type="datetime1">
              <a:rPr lang="en-US" smtClean="0"/>
              <a:t>9/26/23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CAD1CC-3D4E-204A-B9A6-B313B9149B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96012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3F661-8B9E-1D4F-AF5F-A65AC7C5F04A}" type="datetime1">
              <a:rPr lang="en-US" smtClean="0"/>
              <a:t>9/26/23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CAD1CC-3D4E-204A-B9A6-B313B9149B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18211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D8007-8B4D-D645-86D3-727CCC6FA563}" type="datetime1">
              <a:rPr lang="en-US" smtClean="0"/>
              <a:t>9/26/23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CAD1CC-3D4E-204A-B9A6-B313B9149B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56782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54D4CC-D12D-2243-B55B-DA9336078530}" type="datetime1">
              <a:rPr lang="en-US" smtClean="0"/>
              <a:t>9/26/23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76696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CAD1CC-3D4E-204A-B9A6-B313B9149B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46702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kern="1200">
          <a:solidFill>
            <a:schemeClr val="accent1"/>
          </a:solidFill>
          <a:latin typeface="Helvetica" pitchFamily="2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Helvetica" pitchFamily="2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Helvetica" pitchFamily="2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Helvetica" pitchFamily="2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Helvetica" pitchFamily="2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Helvetica" pitchFamily="2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nap.nationalacademies.org/download/26829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emf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emf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hyperlink" Target="mailto:djeong@tamu.edu" TargetMode="External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076F483-E80F-C647-9B55-068BD7942F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CAD1CC-3D4E-204A-B9A6-B313B9149B73}" type="slidenum">
              <a:rPr lang="en-US" smtClean="0"/>
              <a:t>1</a:t>
            </a:fld>
            <a:endParaRPr lang="en-US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A7593574-1366-A747-95E3-13C33509690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42950" y="771489"/>
            <a:ext cx="7772400" cy="3138359"/>
          </a:xfrm>
        </p:spPr>
        <p:txBody>
          <a:bodyPr anchor="t" anchorCtr="0">
            <a:noAutofit/>
          </a:bodyPr>
          <a:lstStyle/>
          <a:p>
            <a:r>
              <a:rPr lang="en-US" sz="3200" b="1" dirty="0">
                <a:solidFill>
                  <a:schemeClr val="tx2"/>
                </a:solidFill>
              </a:rPr>
              <a:t>Research on Risk and Estimating</a:t>
            </a:r>
            <a:br>
              <a:rPr lang="en-US" sz="3200" b="1" dirty="0">
                <a:solidFill>
                  <a:schemeClr val="tx2"/>
                </a:solidFill>
              </a:rPr>
            </a:br>
            <a:br>
              <a:rPr lang="en-US" sz="3200" b="1" dirty="0">
                <a:solidFill>
                  <a:schemeClr val="tx2"/>
                </a:solidFill>
              </a:rPr>
            </a:br>
            <a:r>
              <a:rPr lang="en-US" sz="1800" b="1" u="sng" dirty="0">
                <a:solidFill>
                  <a:schemeClr val="tx2"/>
                </a:solidFill>
              </a:rPr>
              <a:t>NCHRP Research Report 1025</a:t>
            </a:r>
            <a:br>
              <a:rPr lang="en-US" sz="1800" b="1" u="sng" dirty="0">
                <a:solidFill>
                  <a:schemeClr val="tx2"/>
                </a:solidFill>
              </a:rPr>
            </a:br>
            <a:r>
              <a:rPr lang="en-US" sz="1800" b="1" u="sng" dirty="0">
                <a:solidFill>
                  <a:schemeClr val="tx2"/>
                </a:solidFill>
              </a:rPr>
              <a:t> </a:t>
            </a:r>
            <a:br>
              <a:rPr lang="en-US" sz="1800" b="1" dirty="0">
                <a:solidFill>
                  <a:schemeClr val="tx2"/>
                </a:solidFill>
              </a:rPr>
            </a:br>
            <a:r>
              <a:rPr lang="en-US" sz="2800" dirty="0">
                <a:solidFill>
                  <a:srgbClr val="C00000"/>
                </a:solidFill>
              </a:rPr>
              <a:t>Contingency Factors to Account for Risk in Early Construction Cost Estimates for Transportation Infrastructure Projects</a:t>
            </a:r>
            <a:endParaRPr lang="en-US" sz="3200" dirty="0">
              <a:solidFill>
                <a:srgbClr val="C0000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E8046C9-5932-776E-9DF3-9D8C56ABF521}"/>
              </a:ext>
            </a:extLst>
          </p:cNvPr>
          <p:cNvSpPr txBox="1"/>
          <p:nvPr/>
        </p:nvSpPr>
        <p:spPr>
          <a:xfrm>
            <a:off x="1307750" y="3840846"/>
            <a:ext cx="69342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i="1" dirty="0">
                <a:solidFill>
                  <a:schemeClr val="tx2"/>
                </a:solidFill>
                <a:latin typeface="Helvetica" pitchFamily="2" charset="0"/>
              </a:rPr>
              <a:t>August 22, 2023</a:t>
            </a:r>
          </a:p>
          <a:p>
            <a:pPr algn="ctr"/>
            <a:endParaRPr lang="en-US" sz="2000" dirty="0">
              <a:solidFill>
                <a:schemeClr val="tx2"/>
              </a:solidFill>
              <a:latin typeface="Helvetica" pitchFamily="2" charset="0"/>
            </a:endParaRPr>
          </a:p>
          <a:p>
            <a:pPr algn="ctr"/>
            <a:r>
              <a:rPr lang="en-US" sz="2000" dirty="0">
                <a:solidFill>
                  <a:schemeClr val="tx2"/>
                </a:solidFill>
                <a:latin typeface="Helvetica" pitchFamily="2" charset="0"/>
              </a:rPr>
              <a:t>H. David Jeong, Ph.D., </a:t>
            </a:r>
          </a:p>
          <a:p>
            <a:pPr algn="ctr"/>
            <a:r>
              <a:rPr lang="en-US" sz="2000" dirty="0">
                <a:solidFill>
                  <a:schemeClr val="tx2"/>
                </a:solidFill>
                <a:latin typeface="Helvetica" pitchFamily="2" charset="0"/>
              </a:rPr>
              <a:t>Texas A&amp;M Transportation Institute </a:t>
            </a:r>
          </a:p>
          <a:p>
            <a:pPr algn="ctr"/>
            <a:r>
              <a:rPr lang="en-US" sz="2000" dirty="0">
                <a:solidFill>
                  <a:schemeClr val="tx2"/>
                </a:solidFill>
                <a:latin typeface="Helvetica" pitchFamily="2" charset="0"/>
              </a:rPr>
              <a:t>Texas A&amp;M University</a:t>
            </a:r>
          </a:p>
        </p:txBody>
      </p:sp>
      <p:pic>
        <p:nvPicPr>
          <p:cNvPr id="5" name="Picture 2" descr="Image result for texas a&amp;m logo">
            <a:extLst>
              <a:ext uri="{FF2B5EF4-FFF2-40B4-BE49-F238E27FC236}">
                <a16:creationId xmlns:a16="http://schemas.microsoft.com/office/drawing/2014/main" id="{536C46B5-8516-363C-4061-8B3CD1AE9DE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20254" t="22958" r="22958" b="19576"/>
          <a:stretch/>
        </p:blipFill>
        <p:spPr bwMode="auto">
          <a:xfrm>
            <a:off x="3977638" y="5578037"/>
            <a:ext cx="1493523" cy="12090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52635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2F4003-6F7E-4CF6-9C6D-8A0CB86BD4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Construction Contingency Estimating Methods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60742CA-4DAF-4437-A832-8BDE7078B0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CAD1CC-3D4E-204A-B9A6-B313B9149B73}" type="slidenum">
              <a:rPr lang="en-US" smtClean="0"/>
              <a:t>10</a:t>
            </a:fld>
            <a:endParaRPr lang="en-US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4DBF9661-899B-3641-924D-76C6CF6F63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47369" y="8163"/>
            <a:ext cx="4777782" cy="365125"/>
          </a:xfrm>
        </p:spPr>
        <p:txBody>
          <a:bodyPr>
            <a:noAutofit/>
          </a:bodyPr>
          <a:lstStyle/>
          <a:p>
            <a:pPr marL="0" indent="0" algn="r">
              <a:buNone/>
            </a:pPr>
            <a:r>
              <a:rPr lang="en-US" altLang="ko-KR" sz="1400" i="1" dirty="0"/>
              <a:t>3.</a:t>
            </a:r>
            <a:r>
              <a:rPr lang="ko-KR" altLang="en-US" sz="1400" i="1" dirty="0"/>
              <a:t> </a:t>
            </a:r>
            <a:r>
              <a:rPr lang="en-US" sz="1400" i="1" dirty="0"/>
              <a:t>Estimation Methods for Construction Contingencies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CF10E70-0C42-BC4B-A96E-98E8FCF43A4A}"/>
              </a:ext>
            </a:extLst>
          </p:cNvPr>
          <p:cNvSpPr/>
          <p:nvPr/>
        </p:nvSpPr>
        <p:spPr>
          <a:xfrm>
            <a:off x="1711772" y="1919291"/>
            <a:ext cx="1179830" cy="6254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Contingency estimating methods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6D9D29FD-CF25-D140-95D9-8C1E32C25688}"/>
              </a:ext>
            </a:extLst>
          </p:cNvPr>
          <p:cNvSpPr/>
          <p:nvPr/>
        </p:nvSpPr>
        <p:spPr>
          <a:xfrm>
            <a:off x="2944783" y="3058633"/>
            <a:ext cx="1286193" cy="48035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Probabilistic approach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248287F-7320-5C41-A8B4-C1A8D3C08202}"/>
              </a:ext>
            </a:extLst>
          </p:cNvPr>
          <p:cNvSpPr/>
          <p:nvPr/>
        </p:nvSpPr>
        <p:spPr>
          <a:xfrm>
            <a:off x="372398" y="3058633"/>
            <a:ext cx="1286193" cy="48035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Deterministic approach</a:t>
            </a:r>
          </a:p>
        </p:txBody>
      </p:sp>
      <p:cxnSp>
        <p:nvCxnSpPr>
          <p:cNvPr id="14" name="Elbow Connector 13">
            <a:extLst>
              <a:ext uri="{FF2B5EF4-FFF2-40B4-BE49-F238E27FC236}">
                <a16:creationId xmlns:a16="http://schemas.microsoft.com/office/drawing/2014/main" id="{4DBA940D-8584-D041-A7E3-581FFDCA9A40}"/>
              </a:ext>
            </a:extLst>
          </p:cNvPr>
          <p:cNvCxnSpPr>
            <a:cxnSpLocks/>
            <a:stCxn id="7" idx="2"/>
            <a:endCxn id="9" idx="0"/>
          </p:cNvCxnSpPr>
          <p:nvPr/>
        </p:nvCxnSpPr>
        <p:spPr>
          <a:xfrm rot="5400000">
            <a:off x="1401640" y="2158586"/>
            <a:ext cx="513902" cy="1286192"/>
          </a:xfrm>
          <a:prstGeom prst="bentConnector3">
            <a:avLst/>
          </a:prstGeom>
          <a:ln w="9525">
            <a:tailEnd type="non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Elbow Connector 15">
            <a:extLst>
              <a:ext uri="{FF2B5EF4-FFF2-40B4-BE49-F238E27FC236}">
                <a16:creationId xmlns:a16="http://schemas.microsoft.com/office/drawing/2014/main" id="{E616F9F0-C30C-624A-A27B-8F83E1C87CC8}"/>
              </a:ext>
            </a:extLst>
          </p:cNvPr>
          <p:cNvCxnSpPr>
            <a:cxnSpLocks/>
            <a:stCxn id="7" idx="2"/>
            <a:endCxn id="8" idx="0"/>
          </p:cNvCxnSpPr>
          <p:nvPr/>
        </p:nvCxnSpPr>
        <p:spPr>
          <a:xfrm rot="16200000" flipH="1">
            <a:off x="2687832" y="2158585"/>
            <a:ext cx="513902" cy="1286193"/>
          </a:xfrm>
          <a:prstGeom prst="bentConnector3">
            <a:avLst/>
          </a:prstGeom>
          <a:ln w="9525">
            <a:tailEnd type="non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4" name="Rectangle 23">
            <a:extLst>
              <a:ext uri="{FF2B5EF4-FFF2-40B4-BE49-F238E27FC236}">
                <a16:creationId xmlns:a16="http://schemas.microsoft.com/office/drawing/2014/main" id="{0D9CB3B0-4864-764B-88E4-692D051E3BA5}"/>
              </a:ext>
            </a:extLst>
          </p:cNvPr>
          <p:cNvSpPr/>
          <p:nvPr/>
        </p:nvSpPr>
        <p:spPr>
          <a:xfrm>
            <a:off x="372398" y="4918515"/>
            <a:ext cx="1286193" cy="323701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Expert judgment</a:t>
            </a:r>
          </a:p>
        </p:txBody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D455019B-CF91-5847-85F5-CC224965F67F}"/>
              </a:ext>
            </a:extLst>
          </p:cNvPr>
          <p:cNvCxnSpPr>
            <a:stCxn id="9" idx="2"/>
            <a:endCxn id="24" idx="0"/>
          </p:cNvCxnSpPr>
          <p:nvPr/>
        </p:nvCxnSpPr>
        <p:spPr>
          <a:xfrm>
            <a:off x="1015495" y="3538992"/>
            <a:ext cx="0" cy="1379523"/>
          </a:xfrm>
          <a:prstGeom prst="line">
            <a:avLst/>
          </a:prstGeom>
          <a:ln w="9525">
            <a:tailEnd type="non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2" name="Rectangle 21">
            <a:extLst>
              <a:ext uri="{FF2B5EF4-FFF2-40B4-BE49-F238E27FC236}">
                <a16:creationId xmlns:a16="http://schemas.microsoft.com/office/drawing/2014/main" id="{6B9DA9D1-688B-BA45-B946-221D3372D0CE}"/>
              </a:ext>
            </a:extLst>
          </p:cNvPr>
          <p:cNvSpPr/>
          <p:nvPr/>
        </p:nvSpPr>
        <p:spPr>
          <a:xfrm>
            <a:off x="372398" y="3912675"/>
            <a:ext cx="1286193" cy="323701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Fixed percentage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00D901B3-053E-A945-8F68-081CE480C937}"/>
              </a:ext>
            </a:extLst>
          </p:cNvPr>
          <p:cNvSpPr/>
          <p:nvPr/>
        </p:nvSpPr>
        <p:spPr>
          <a:xfrm>
            <a:off x="372398" y="4415595"/>
            <a:ext cx="1286193" cy="323701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Sliding scale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D280CBA7-C50E-D04E-BB54-64A76E1AC965}"/>
              </a:ext>
            </a:extLst>
          </p:cNvPr>
          <p:cNvSpPr/>
          <p:nvPr/>
        </p:nvSpPr>
        <p:spPr>
          <a:xfrm>
            <a:off x="2953038" y="5407270"/>
            <a:ext cx="1286193" cy="323701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Parametric estimating</a:t>
            </a:r>
          </a:p>
        </p:txBody>
      </p: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92ACE9CD-795B-5B4E-8FA6-CCF9BA4AD4A8}"/>
              </a:ext>
            </a:extLst>
          </p:cNvPr>
          <p:cNvCxnSpPr>
            <a:cxnSpLocks/>
            <a:stCxn id="8" idx="2"/>
            <a:endCxn id="31" idx="0"/>
          </p:cNvCxnSpPr>
          <p:nvPr/>
        </p:nvCxnSpPr>
        <p:spPr>
          <a:xfrm>
            <a:off x="3587880" y="3538992"/>
            <a:ext cx="8255" cy="1868278"/>
          </a:xfrm>
          <a:prstGeom prst="line">
            <a:avLst/>
          </a:prstGeom>
          <a:ln w="9525">
            <a:tailEnd type="non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8" name="Rectangle 27">
            <a:extLst>
              <a:ext uri="{FF2B5EF4-FFF2-40B4-BE49-F238E27FC236}">
                <a16:creationId xmlns:a16="http://schemas.microsoft.com/office/drawing/2014/main" id="{C4E3E258-EEA1-5041-BE27-AAB9888B3670}"/>
              </a:ext>
            </a:extLst>
          </p:cNvPr>
          <p:cNvSpPr/>
          <p:nvPr/>
        </p:nvSpPr>
        <p:spPr>
          <a:xfrm>
            <a:off x="2953038" y="4918515"/>
            <a:ext cx="1286193" cy="323701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PERT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3D9C69A8-6398-6043-A69B-9C5BBBE27954}"/>
              </a:ext>
            </a:extLst>
          </p:cNvPr>
          <p:cNvSpPr/>
          <p:nvPr/>
        </p:nvSpPr>
        <p:spPr>
          <a:xfrm>
            <a:off x="2953038" y="3912675"/>
            <a:ext cx="1286193" cy="323701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Expected value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CC5C09B3-8468-1246-A489-4AF9B1A0D6CA}"/>
              </a:ext>
            </a:extLst>
          </p:cNvPr>
          <p:cNvSpPr/>
          <p:nvPr/>
        </p:nvSpPr>
        <p:spPr>
          <a:xfrm>
            <a:off x="2953038" y="4415595"/>
            <a:ext cx="1286193" cy="323701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Monte-Carlo simulation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BDBACF78-C4DA-435C-A201-E48E54FCD82B}"/>
              </a:ext>
            </a:extLst>
          </p:cNvPr>
          <p:cNvSpPr txBox="1"/>
          <p:nvPr/>
        </p:nvSpPr>
        <p:spPr>
          <a:xfrm>
            <a:off x="4515283" y="1974551"/>
            <a:ext cx="3618150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69863" indent="-169863">
              <a:buFont typeface="Arial" panose="020B0604020202020204" pitchFamily="34" charset="0"/>
              <a:buChar char="•"/>
            </a:pPr>
            <a:r>
              <a:rPr lang="en-US" sz="2000" b="1" dirty="0">
                <a:latin typeface="Times" panose="02020603050405020304" pitchFamily="18" charset="0"/>
                <a:cs typeface="Times" panose="02020603050405020304" pitchFamily="18" charset="0"/>
              </a:rPr>
              <a:t>Deterministic approach</a:t>
            </a:r>
            <a:endParaRPr lang="en-US" sz="2400" b="1" dirty="0">
              <a:latin typeface="Times" panose="02020603050405020304" pitchFamily="18" charset="0"/>
              <a:cs typeface="Times" panose="02020603050405020304" pitchFamily="18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F882059B-21AE-4C18-AAC6-54975897AF8C}"/>
              </a:ext>
            </a:extLst>
          </p:cNvPr>
          <p:cNvSpPr txBox="1"/>
          <p:nvPr/>
        </p:nvSpPr>
        <p:spPr>
          <a:xfrm>
            <a:off x="4515283" y="4111844"/>
            <a:ext cx="3618150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69863" indent="-169863">
              <a:buFont typeface="Arial" panose="020B0604020202020204" pitchFamily="34" charset="0"/>
              <a:buChar char="•"/>
            </a:pPr>
            <a:r>
              <a:rPr lang="en-US" sz="2000" b="1" dirty="0">
                <a:latin typeface="Times" panose="02020603050405020304" pitchFamily="18" charset="0"/>
                <a:cs typeface="Times" panose="02020603050405020304" pitchFamily="18" charset="0"/>
              </a:rPr>
              <a:t>Probabilistic approach</a:t>
            </a:r>
            <a:endParaRPr lang="en-US" sz="2400" b="1" dirty="0">
              <a:latin typeface="Times" panose="02020603050405020304" pitchFamily="18" charset="0"/>
              <a:cs typeface="Times" panose="02020603050405020304" pitchFamily="18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1E94C2C3-7815-48FE-8DCF-FCCF1D75E01B}"/>
              </a:ext>
            </a:extLst>
          </p:cNvPr>
          <p:cNvSpPr txBox="1"/>
          <p:nvPr/>
        </p:nvSpPr>
        <p:spPr>
          <a:xfrm>
            <a:off x="4619513" y="2369956"/>
            <a:ext cx="4462096" cy="170456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en-US" dirty="0">
                <a:latin typeface="Times" panose="02020603050405020304" pitchFamily="18" charset="0"/>
                <a:cs typeface="Times" panose="02020603050405020304" pitchFamily="18" charset="0"/>
              </a:rPr>
              <a:t>Determine </a:t>
            </a:r>
            <a:r>
              <a:rPr lang="en-US" dirty="0">
                <a:solidFill>
                  <a:srgbClr val="FF0000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a single point estimate</a:t>
            </a:r>
            <a:r>
              <a:rPr lang="en-US" dirty="0">
                <a:latin typeface="Times" panose="02020603050405020304" pitchFamily="18" charset="0"/>
                <a:cs typeface="Times" panose="02020603050405020304" pitchFamily="18" charset="0"/>
              </a:rPr>
              <a:t>.</a:t>
            </a:r>
          </a:p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en-US" dirty="0">
                <a:latin typeface="Times" panose="02020603050405020304" pitchFamily="18" charset="0"/>
                <a:cs typeface="Times" panose="02020603050405020304" pitchFamily="18" charset="0"/>
              </a:rPr>
              <a:t>Appropriate when estimators are familiar with the type of the project from their experience.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96A587A1-4A73-4053-972B-5EF3AABFCBC6}"/>
              </a:ext>
            </a:extLst>
          </p:cNvPr>
          <p:cNvSpPr txBox="1"/>
          <p:nvPr/>
        </p:nvSpPr>
        <p:spPr>
          <a:xfrm>
            <a:off x="4619513" y="4473131"/>
            <a:ext cx="4462096" cy="170456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en-US" dirty="0">
                <a:solidFill>
                  <a:srgbClr val="FF0000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Modeling uncertainty</a:t>
            </a:r>
            <a:r>
              <a:rPr lang="en-US" dirty="0">
                <a:latin typeface="Times" panose="02020603050405020304" pitchFamily="18" charset="0"/>
                <a:cs typeface="Times" panose="02020603050405020304" pitchFamily="18" charset="0"/>
              </a:rPr>
              <a:t> through statistical techniques.</a:t>
            </a:r>
          </a:p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en-US" dirty="0">
                <a:latin typeface="Times" panose="02020603050405020304" pitchFamily="18" charset="0"/>
                <a:cs typeface="Times" panose="02020603050405020304" pitchFamily="18" charset="0"/>
              </a:rPr>
              <a:t>Quantify risk impacts of probability with given project information.</a:t>
            </a:r>
          </a:p>
        </p:txBody>
      </p:sp>
    </p:spTree>
    <p:extLst>
      <p:ext uri="{BB962C8B-B14F-4D97-AF65-F5344CB8AC3E}">
        <p14:creationId xmlns:p14="http://schemas.microsoft.com/office/powerpoint/2010/main" val="22036580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8B4D260-A96F-494A-9E57-2E805B19CD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CAD1CC-3D4E-204A-B9A6-B313B9149B73}" type="slidenum">
              <a:rPr lang="en-US" smtClean="0"/>
              <a:t>11</a:t>
            </a:fld>
            <a:endParaRPr lang="en-US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763F8D78-B287-7142-9B8E-8085D779C4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</p:spPr>
        <p:txBody>
          <a:bodyPr/>
          <a:lstStyle/>
          <a:p>
            <a:r>
              <a:rPr lang="en-US" dirty="0"/>
              <a:t>Contingency Estimating Methods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1083F5D1-A549-194F-9010-9F1DC6A17BA6}"/>
              </a:ext>
            </a:extLst>
          </p:cNvPr>
          <p:cNvGraphicFramePr>
            <a:graphicFrameLocks noGrp="1"/>
          </p:cNvGraphicFramePr>
          <p:nvPr/>
        </p:nvGraphicFramePr>
        <p:xfrm>
          <a:off x="756004" y="1372234"/>
          <a:ext cx="6220692" cy="51206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91168">
                  <a:extLst>
                    <a:ext uri="{9D8B030D-6E8A-4147-A177-3AD203B41FA5}">
                      <a16:colId xmlns:a16="http://schemas.microsoft.com/office/drawing/2014/main" val="3479473557"/>
                    </a:ext>
                  </a:extLst>
                </a:gridCol>
                <a:gridCol w="1403887">
                  <a:extLst>
                    <a:ext uri="{9D8B030D-6E8A-4147-A177-3AD203B41FA5}">
                      <a16:colId xmlns:a16="http://schemas.microsoft.com/office/drawing/2014/main" val="3318546654"/>
                    </a:ext>
                  </a:extLst>
                </a:gridCol>
                <a:gridCol w="1136073">
                  <a:extLst>
                    <a:ext uri="{9D8B030D-6E8A-4147-A177-3AD203B41FA5}">
                      <a16:colId xmlns:a16="http://schemas.microsoft.com/office/drawing/2014/main" val="2708209616"/>
                    </a:ext>
                  </a:extLst>
                </a:gridCol>
                <a:gridCol w="928255">
                  <a:extLst>
                    <a:ext uri="{9D8B030D-6E8A-4147-A177-3AD203B41FA5}">
                      <a16:colId xmlns:a16="http://schemas.microsoft.com/office/drawing/2014/main" val="2584184140"/>
                    </a:ext>
                  </a:extLst>
                </a:gridCol>
                <a:gridCol w="942109">
                  <a:extLst>
                    <a:ext uri="{9D8B030D-6E8A-4147-A177-3AD203B41FA5}">
                      <a16:colId xmlns:a16="http://schemas.microsoft.com/office/drawing/2014/main" val="146884823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3392010707"/>
                    </a:ext>
                  </a:extLst>
                </a:gridCol>
              </a:tblGrid>
              <a:tr h="38955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No.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State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Fixed Percentage 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Sliding Scale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Expected Value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Monte Carlo Simulation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64184440"/>
                  </a:ext>
                </a:extLst>
              </a:tr>
              <a:tr h="18841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Alaska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●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538756664"/>
                  </a:ext>
                </a:extLst>
              </a:tr>
              <a:tr h="18841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California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●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●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●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263069618"/>
                  </a:ext>
                </a:extLst>
              </a:tr>
              <a:tr h="18841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Colorado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●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●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293549862"/>
                  </a:ext>
                </a:extLst>
              </a:tr>
              <a:tr h="18841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Connecticut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●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660631861"/>
                  </a:ext>
                </a:extLst>
              </a:tr>
              <a:tr h="18841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Florida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●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●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66274363"/>
                  </a:ext>
                </a:extLst>
              </a:tr>
              <a:tr h="18841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Georgia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●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4058185"/>
                  </a:ext>
                </a:extLst>
              </a:tr>
              <a:tr h="18841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Idaho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●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●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396179740"/>
                  </a:ext>
                </a:extLst>
              </a:tr>
              <a:tr h="18841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Illinois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●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68807512"/>
                  </a:ext>
                </a:extLst>
              </a:tr>
              <a:tr h="18841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Indiana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●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61312812"/>
                  </a:ext>
                </a:extLst>
              </a:tr>
              <a:tr h="18841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Iowa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●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195231040"/>
                  </a:ext>
                </a:extLst>
              </a:tr>
              <a:tr h="18841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Michigan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●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●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387544116"/>
                  </a:ext>
                </a:extLst>
              </a:tr>
              <a:tr h="18841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Minnesota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●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●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●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287316552"/>
                  </a:ext>
                </a:extLst>
              </a:tr>
              <a:tr h="18841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Montana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●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303887603"/>
                  </a:ext>
                </a:extLst>
              </a:tr>
              <a:tr h="18841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Nevada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●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●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●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220086135"/>
                  </a:ext>
                </a:extLst>
              </a:tr>
              <a:tr h="18841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New York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●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●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243726074"/>
                  </a:ext>
                </a:extLst>
              </a:tr>
              <a:tr h="18841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North Carolina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●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80974913"/>
                  </a:ext>
                </a:extLst>
              </a:tr>
              <a:tr h="18841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Ohio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●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370068234"/>
                  </a:ext>
                </a:extLst>
              </a:tr>
              <a:tr h="18841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Pennsylvania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●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958811898"/>
                  </a:ext>
                </a:extLst>
              </a:tr>
              <a:tr h="18841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Texas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●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●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●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174239215"/>
                  </a:ext>
                </a:extLst>
              </a:tr>
              <a:tr h="18841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Utah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●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534558628"/>
                  </a:ext>
                </a:extLst>
              </a:tr>
              <a:tr h="18841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Washington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●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●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●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985570428"/>
                  </a:ext>
                </a:extLst>
              </a:tr>
              <a:tr h="188418"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en-US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en-US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906361190"/>
                  </a:ext>
                </a:extLst>
              </a:tr>
            </a:tbl>
          </a:graphicData>
        </a:graphic>
      </p:graphicFrame>
      <p:sp>
        <p:nvSpPr>
          <p:cNvPr id="6" name="Rectangle 5">
            <a:extLst>
              <a:ext uri="{FF2B5EF4-FFF2-40B4-BE49-F238E27FC236}">
                <a16:creationId xmlns:a16="http://schemas.microsoft.com/office/drawing/2014/main" id="{1635A6E6-9C53-5E4F-93C0-4E3177C4B973}"/>
              </a:ext>
            </a:extLst>
          </p:cNvPr>
          <p:cNvSpPr/>
          <p:nvPr/>
        </p:nvSpPr>
        <p:spPr>
          <a:xfrm>
            <a:off x="7000063" y="5054917"/>
            <a:ext cx="2034033" cy="1483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Bef>
                <a:spcPts val="1800"/>
              </a:spcBef>
              <a:spcAft>
                <a:spcPts val="600"/>
              </a:spcAft>
            </a:pPr>
            <a:r>
              <a:rPr lang="en-US" sz="1600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 review of cost estimating manuals and risk management guides 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DA674A8B-5B44-4E92-867D-7C365D9B0FDE}"/>
              </a:ext>
            </a:extLst>
          </p:cNvPr>
          <p:cNvSpPr/>
          <p:nvPr/>
        </p:nvSpPr>
        <p:spPr>
          <a:xfrm>
            <a:off x="2809750" y="6512455"/>
            <a:ext cx="4324596" cy="365125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pPr algn="ctr"/>
            <a:r>
              <a:rPr lang="en-US" dirty="0">
                <a:latin typeface="Helvetica" pitchFamily="2" charset="0"/>
              </a:rPr>
              <a:t>24%        76%       48%          24%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5B8D025B-8C84-02FF-1CB3-4F2EAB1F33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47369" y="8163"/>
            <a:ext cx="4777782" cy="365125"/>
          </a:xfrm>
        </p:spPr>
        <p:txBody>
          <a:bodyPr>
            <a:noAutofit/>
          </a:bodyPr>
          <a:lstStyle/>
          <a:p>
            <a:pPr marL="0" indent="0" algn="r">
              <a:buNone/>
            </a:pPr>
            <a:r>
              <a:rPr lang="en-US" altLang="ko-KR" sz="1400" i="1" dirty="0"/>
              <a:t>3.</a:t>
            </a:r>
            <a:r>
              <a:rPr lang="ko-KR" altLang="en-US" sz="1400" i="1" dirty="0"/>
              <a:t> </a:t>
            </a:r>
            <a:r>
              <a:rPr lang="en-US" sz="1400" i="1" dirty="0"/>
              <a:t>Estimation Methods for Construction Contingencies</a:t>
            </a:r>
          </a:p>
        </p:txBody>
      </p:sp>
    </p:spTree>
    <p:extLst>
      <p:ext uri="{BB962C8B-B14F-4D97-AF65-F5344CB8AC3E}">
        <p14:creationId xmlns:p14="http://schemas.microsoft.com/office/powerpoint/2010/main" val="16816077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2F4003-6F7E-4CF6-9C6D-8A0CB86BD4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Deterministic approach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60742CA-4DAF-4437-A832-8BDE7078B0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CAD1CC-3D4E-204A-B9A6-B313B9149B73}" type="slidenum">
              <a:rPr lang="en-US" smtClean="0"/>
              <a:t>12</a:t>
            </a:fld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E1C8569-36FC-4A44-90C8-7C168F31CE3D}"/>
              </a:ext>
            </a:extLst>
          </p:cNvPr>
          <p:cNvSpPr txBox="1"/>
          <p:nvPr/>
        </p:nvSpPr>
        <p:spPr>
          <a:xfrm>
            <a:off x="548266" y="1826064"/>
            <a:ext cx="2607733" cy="338554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wrap="square" lIns="0" rIns="0" rtlCol="0">
            <a:spAutoFit/>
          </a:bodyPr>
          <a:lstStyle/>
          <a:p>
            <a:pPr algn="ctr"/>
            <a:r>
              <a:rPr lang="en-US" sz="1600" dirty="0">
                <a:solidFill>
                  <a:schemeClr val="bg1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Fixed percentage of base cost </a:t>
            </a:r>
          </a:p>
        </p:txBody>
      </p:sp>
      <p:sp>
        <p:nvSpPr>
          <p:cNvPr id="13" name="Rounded Rectangle 12">
            <a:extLst>
              <a:ext uri="{FF2B5EF4-FFF2-40B4-BE49-F238E27FC236}">
                <a16:creationId xmlns:a16="http://schemas.microsoft.com/office/drawing/2014/main" id="{596B4D76-FAEC-2A44-B11C-A65438984DFC}"/>
              </a:ext>
            </a:extLst>
          </p:cNvPr>
          <p:cNvSpPr/>
          <p:nvPr/>
        </p:nvSpPr>
        <p:spPr>
          <a:xfrm>
            <a:off x="5910489" y="1650497"/>
            <a:ext cx="2607733" cy="3213603"/>
          </a:xfrm>
          <a:prstGeom prst="roundRect">
            <a:avLst>
              <a:gd name="adj" fmla="val 0"/>
            </a:avLst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</a:ln>
        </p:spPr>
        <p:txBody>
          <a:bodyPr wrap="square" rtlCol="0" anchor="ctr">
            <a:noAutofit/>
          </a:bodyPr>
          <a:lstStyle/>
          <a:p>
            <a:pPr algn="ctr"/>
            <a:endParaRPr lang="en-US" dirty="0">
              <a:latin typeface="Helvetica" pitchFamily="2" charset="0"/>
            </a:endParaRPr>
          </a:p>
        </p:txBody>
      </p:sp>
      <p:sp>
        <p:nvSpPr>
          <p:cNvPr id="16" name="Rounded Rectangle 15">
            <a:extLst>
              <a:ext uri="{FF2B5EF4-FFF2-40B4-BE49-F238E27FC236}">
                <a16:creationId xmlns:a16="http://schemas.microsoft.com/office/drawing/2014/main" id="{7F119453-439F-DC4D-8B3F-C9204C8EB54C}"/>
              </a:ext>
            </a:extLst>
          </p:cNvPr>
          <p:cNvSpPr/>
          <p:nvPr/>
        </p:nvSpPr>
        <p:spPr>
          <a:xfrm>
            <a:off x="3229378" y="1650497"/>
            <a:ext cx="2607733" cy="3213603"/>
          </a:xfrm>
          <a:prstGeom prst="roundRect">
            <a:avLst>
              <a:gd name="adj" fmla="val 0"/>
            </a:avLst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</a:ln>
        </p:spPr>
        <p:txBody>
          <a:bodyPr wrap="square" rtlCol="0" anchor="ctr">
            <a:noAutofit/>
          </a:bodyPr>
          <a:lstStyle/>
          <a:p>
            <a:pPr algn="ctr"/>
            <a:endParaRPr lang="en-US" dirty="0">
              <a:latin typeface="Helvetica" pitchFamily="2" charset="0"/>
            </a:endParaRPr>
          </a:p>
        </p:txBody>
      </p:sp>
      <p:sp>
        <p:nvSpPr>
          <p:cNvPr id="17" name="Rounded Rectangle 16">
            <a:extLst>
              <a:ext uri="{FF2B5EF4-FFF2-40B4-BE49-F238E27FC236}">
                <a16:creationId xmlns:a16="http://schemas.microsoft.com/office/drawing/2014/main" id="{870A8CF0-60D9-D047-9026-73B399748999}"/>
              </a:ext>
            </a:extLst>
          </p:cNvPr>
          <p:cNvSpPr/>
          <p:nvPr/>
        </p:nvSpPr>
        <p:spPr>
          <a:xfrm>
            <a:off x="548266" y="1650497"/>
            <a:ext cx="2607733" cy="3213603"/>
          </a:xfrm>
          <a:prstGeom prst="roundRect">
            <a:avLst>
              <a:gd name="adj" fmla="val 0"/>
            </a:avLst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</a:ln>
        </p:spPr>
        <p:txBody>
          <a:bodyPr wrap="square" rtlCol="0" anchor="ctr">
            <a:noAutofit/>
          </a:bodyPr>
          <a:lstStyle/>
          <a:p>
            <a:pPr algn="ctr"/>
            <a:endParaRPr lang="en-US" dirty="0">
              <a:latin typeface="Helvetica" pitchFamily="2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2FB5F5A8-BAC3-D44F-84FA-E80F9DAAC583}"/>
              </a:ext>
            </a:extLst>
          </p:cNvPr>
          <p:cNvSpPr txBox="1"/>
          <p:nvPr/>
        </p:nvSpPr>
        <p:spPr>
          <a:xfrm>
            <a:off x="3239511" y="1826064"/>
            <a:ext cx="2607733" cy="338554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wrap="square" lIns="0" rIns="0" rtlCol="0">
            <a:spAutoFit/>
          </a:bodyPr>
          <a:lstStyle/>
          <a:p>
            <a:pPr algn="ctr"/>
            <a:r>
              <a:rPr lang="en-US" sz="1600" dirty="0">
                <a:solidFill>
                  <a:schemeClr val="bg1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Sliding Scale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29172D14-78CD-0345-967A-44BD591FCF70}"/>
              </a:ext>
            </a:extLst>
          </p:cNvPr>
          <p:cNvSpPr txBox="1"/>
          <p:nvPr/>
        </p:nvSpPr>
        <p:spPr>
          <a:xfrm>
            <a:off x="5910489" y="1826064"/>
            <a:ext cx="2607733" cy="338554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wrap="square" lIns="0" rIns="0" rtlCol="0">
            <a:spAutoFit/>
          </a:bodyPr>
          <a:lstStyle/>
          <a:p>
            <a:pPr algn="ctr"/>
            <a:r>
              <a:rPr lang="en-US" sz="1600" dirty="0">
                <a:solidFill>
                  <a:schemeClr val="bg1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Expert Judgment</a:t>
            </a:r>
          </a:p>
        </p:txBody>
      </p:sp>
      <p:graphicFrame>
        <p:nvGraphicFramePr>
          <p:cNvPr id="22" name="Table 21">
            <a:extLst>
              <a:ext uri="{FF2B5EF4-FFF2-40B4-BE49-F238E27FC236}">
                <a16:creationId xmlns:a16="http://schemas.microsoft.com/office/drawing/2014/main" id="{E0B21558-5F3D-D449-89ED-8200EB45A460}"/>
              </a:ext>
            </a:extLst>
          </p:cNvPr>
          <p:cNvGraphicFramePr>
            <a:graphicFrameLocks noGrp="1"/>
          </p:cNvGraphicFramePr>
          <p:nvPr/>
        </p:nvGraphicFramePr>
        <p:xfrm>
          <a:off x="603464" y="3390433"/>
          <a:ext cx="2497336" cy="1317882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892966">
                  <a:extLst>
                    <a:ext uri="{9D8B030D-6E8A-4147-A177-3AD203B41FA5}">
                      <a16:colId xmlns:a16="http://schemas.microsoft.com/office/drawing/2014/main" val="299879605"/>
                    </a:ext>
                  </a:extLst>
                </a:gridCol>
                <a:gridCol w="802185">
                  <a:extLst>
                    <a:ext uri="{9D8B030D-6E8A-4147-A177-3AD203B41FA5}">
                      <a16:colId xmlns:a16="http://schemas.microsoft.com/office/drawing/2014/main" val="2519905449"/>
                    </a:ext>
                  </a:extLst>
                </a:gridCol>
                <a:gridCol w="802185">
                  <a:extLst>
                    <a:ext uri="{9D8B030D-6E8A-4147-A177-3AD203B41FA5}">
                      <a16:colId xmlns:a16="http://schemas.microsoft.com/office/drawing/2014/main" val="92065648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000" b="0" dirty="0">
                          <a:effectLst/>
                          <a:latin typeface="Times" pitchFamily="2" charset="0"/>
                        </a:rPr>
                        <a:t>Project development stage</a:t>
                      </a:r>
                      <a:endParaRPr lang="en-US" sz="1000" b="0" dirty="0">
                        <a:effectLst/>
                        <a:latin typeface="Times" pitchFamily="2" charset="0"/>
                        <a:ea typeface="DengXian" panose="02010600030101010101" pitchFamily="2" charset="-122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000" b="0" dirty="0">
                          <a:effectLst/>
                          <a:latin typeface="Times" pitchFamily="2" charset="0"/>
                        </a:rPr>
                        <a:t>Contingency for roadway portion</a:t>
                      </a:r>
                      <a:endParaRPr lang="en-US" sz="1000" b="0" dirty="0">
                        <a:effectLst/>
                        <a:latin typeface="Times" pitchFamily="2" charset="0"/>
                        <a:ea typeface="DengXian" panose="02010600030101010101" pitchFamily="2" charset="-122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000" b="0" dirty="0">
                          <a:effectLst/>
                          <a:latin typeface="Times" pitchFamily="2" charset="0"/>
                        </a:rPr>
                        <a:t>Contingency for structure portion</a:t>
                      </a:r>
                      <a:endParaRPr lang="en-US" sz="1000" b="0" dirty="0">
                        <a:effectLst/>
                        <a:latin typeface="Times" pitchFamily="2" charset="0"/>
                        <a:ea typeface="DengXian" panose="02010600030101010101" pitchFamily="2" charset="-122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35179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000" b="0" dirty="0">
                          <a:effectLst/>
                          <a:latin typeface="Times" pitchFamily="2" charset="0"/>
                        </a:rPr>
                        <a:t>Feasibility</a:t>
                      </a:r>
                      <a:endParaRPr lang="en-US" sz="1000" b="0" dirty="0">
                        <a:effectLst/>
                        <a:latin typeface="Times" pitchFamily="2" charset="0"/>
                        <a:ea typeface="DengXian" panose="02010600030101010101" pitchFamily="2" charset="-122"/>
                      </a:endParaRPr>
                    </a:p>
                  </a:txBody>
                  <a:tcPr marL="0" marR="0" marT="0" marB="0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000" b="0" dirty="0">
                          <a:effectLst/>
                          <a:latin typeface="Times" pitchFamily="2" charset="0"/>
                        </a:rPr>
                        <a:t>+55%</a:t>
                      </a:r>
                      <a:endParaRPr lang="en-US" sz="1000" b="0" dirty="0">
                        <a:effectLst/>
                        <a:latin typeface="Times" pitchFamily="2" charset="0"/>
                        <a:ea typeface="DengXian" panose="02010600030101010101" pitchFamily="2" charset="-122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000" b="0" dirty="0">
                          <a:effectLst/>
                          <a:latin typeface="Times" pitchFamily="2" charset="0"/>
                        </a:rPr>
                        <a:t>+15%</a:t>
                      </a:r>
                      <a:endParaRPr lang="en-US" sz="1000" b="0" dirty="0">
                        <a:effectLst/>
                        <a:latin typeface="Times" pitchFamily="2" charset="0"/>
                        <a:ea typeface="DengXian" panose="02010600030101010101" pitchFamily="2" charset="-122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9882931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000" b="0" dirty="0">
                          <a:effectLst/>
                          <a:latin typeface="Times" pitchFamily="2" charset="0"/>
                        </a:rPr>
                        <a:t>Functional</a:t>
                      </a:r>
                      <a:endParaRPr lang="en-US" sz="1000" b="0" dirty="0">
                        <a:effectLst/>
                        <a:latin typeface="Times" pitchFamily="2" charset="0"/>
                        <a:ea typeface="DengXian" panose="02010600030101010101" pitchFamily="2" charset="-122"/>
                      </a:endParaRPr>
                    </a:p>
                  </a:txBody>
                  <a:tcPr marL="0" marR="0" marT="0" marB="0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000" b="0" dirty="0">
                          <a:effectLst/>
                          <a:latin typeface="Times" pitchFamily="2" charset="0"/>
                        </a:rPr>
                        <a:t>+45%</a:t>
                      </a:r>
                      <a:endParaRPr lang="en-US" sz="1000" b="0" dirty="0">
                        <a:effectLst/>
                        <a:latin typeface="Times" pitchFamily="2" charset="0"/>
                        <a:ea typeface="DengXian" panose="02010600030101010101" pitchFamily="2" charset="-122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000" b="0" dirty="0">
                          <a:effectLst/>
                          <a:latin typeface="Times" pitchFamily="2" charset="0"/>
                        </a:rPr>
                        <a:t>+15%</a:t>
                      </a:r>
                      <a:endParaRPr lang="en-US" sz="1000" b="0" dirty="0">
                        <a:effectLst/>
                        <a:latin typeface="Times" pitchFamily="2" charset="0"/>
                        <a:ea typeface="DengXian" panose="02010600030101010101" pitchFamily="2" charset="-122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607788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000" b="0" dirty="0">
                          <a:effectLst/>
                          <a:latin typeface="Times" pitchFamily="2" charset="0"/>
                        </a:rPr>
                        <a:t>Preliminary</a:t>
                      </a:r>
                      <a:endParaRPr lang="en-US" sz="1000" b="0" dirty="0">
                        <a:effectLst/>
                        <a:latin typeface="Times" pitchFamily="2" charset="0"/>
                        <a:ea typeface="DengXian" panose="02010600030101010101" pitchFamily="2" charset="-122"/>
                      </a:endParaRPr>
                    </a:p>
                  </a:txBody>
                  <a:tcPr marL="0" marR="0" marT="0" marB="0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000" b="0" dirty="0">
                          <a:effectLst/>
                          <a:latin typeface="Times" pitchFamily="2" charset="0"/>
                        </a:rPr>
                        <a:t>+35%</a:t>
                      </a:r>
                      <a:endParaRPr lang="en-US" sz="1000" b="0" dirty="0">
                        <a:effectLst/>
                        <a:latin typeface="Times" pitchFamily="2" charset="0"/>
                        <a:ea typeface="DengXian" panose="02010600030101010101" pitchFamily="2" charset="-122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000" b="0" dirty="0">
                          <a:effectLst/>
                          <a:latin typeface="Times" pitchFamily="2" charset="0"/>
                        </a:rPr>
                        <a:t>+10%</a:t>
                      </a:r>
                      <a:endParaRPr lang="en-US" sz="1000" b="0" dirty="0">
                        <a:effectLst/>
                        <a:latin typeface="Times" pitchFamily="2" charset="0"/>
                        <a:ea typeface="DengXian" panose="02010600030101010101" pitchFamily="2" charset="-122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2653089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000" b="0" dirty="0">
                          <a:effectLst/>
                          <a:latin typeface="Times" pitchFamily="2" charset="0"/>
                        </a:rPr>
                        <a:t>At ROW</a:t>
                      </a:r>
                      <a:endParaRPr lang="en-US" sz="1000" b="0" dirty="0">
                        <a:effectLst/>
                        <a:latin typeface="Times" pitchFamily="2" charset="0"/>
                        <a:ea typeface="DengXian" panose="02010600030101010101" pitchFamily="2" charset="-122"/>
                      </a:endParaRPr>
                    </a:p>
                  </a:txBody>
                  <a:tcPr marL="0" marR="0" marT="0" marB="0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000" b="0" dirty="0">
                          <a:effectLst/>
                          <a:latin typeface="Times" pitchFamily="2" charset="0"/>
                        </a:rPr>
                        <a:t>+25%</a:t>
                      </a:r>
                      <a:endParaRPr lang="en-US" sz="1000" b="0" dirty="0">
                        <a:effectLst/>
                        <a:latin typeface="Times" pitchFamily="2" charset="0"/>
                        <a:ea typeface="DengXian" panose="02010600030101010101" pitchFamily="2" charset="-122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000" b="0" dirty="0">
                          <a:effectLst/>
                          <a:latin typeface="Times" pitchFamily="2" charset="0"/>
                        </a:rPr>
                        <a:t>+10%</a:t>
                      </a:r>
                      <a:endParaRPr lang="en-US" sz="1000" b="0" dirty="0">
                        <a:effectLst/>
                        <a:latin typeface="Times" pitchFamily="2" charset="0"/>
                        <a:ea typeface="DengXian" panose="02010600030101010101" pitchFamily="2" charset="-122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4001984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000" b="0" dirty="0">
                          <a:effectLst/>
                          <a:latin typeface="Times" pitchFamily="2" charset="0"/>
                        </a:rPr>
                        <a:t>Final preliminary</a:t>
                      </a:r>
                      <a:endParaRPr lang="en-US" sz="1000" b="0" dirty="0">
                        <a:effectLst/>
                        <a:latin typeface="Times" pitchFamily="2" charset="0"/>
                        <a:ea typeface="DengXian" panose="02010600030101010101" pitchFamily="2" charset="-122"/>
                      </a:endParaRPr>
                    </a:p>
                  </a:txBody>
                  <a:tcPr marL="0" marR="0" marT="0" marB="0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000" b="0" dirty="0">
                          <a:effectLst/>
                          <a:latin typeface="Times" pitchFamily="2" charset="0"/>
                        </a:rPr>
                        <a:t>+15%</a:t>
                      </a:r>
                      <a:endParaRPr lang="en-US" sz="1000" b="0" dirty="0">
                        <a:effectLst/>
                        <a:latin typeface="Times" pitchFamily="2" charset="0"/>
                        <a:ea typeface="DengXian" panose="02010600030101010101" pitchFamily="2" charset="-122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000" b="0" dirty="0">
                          <a:effectLst/>
                          <a:latin typeface="Times" pitchFamily="2" charset="0"/>
                        </a:rPr>
                        <a:t>+5%</a:t>
                      </a:r>
                      <a:endParaRPr lang="en-US" sz="1000" b="0" dirty="0">
                        <a:effectLst/>
                        <a:latin typeface="Times" pitchFamily="2" charset="0"/>
                        <a:ea typeface="DengXian" panose="02010600030101010101" pitchFamily="2" charset="-122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04033838"/>
                  </a:ext>
                </a:extLst>
              </a:tr>
            </a:tbl>
          </a:graphicData>
        </a:graphic>
      </p:graphicFrame>
      <p:pic>
        <p:nvPicPr>
          <p:cNvPr id="23" name="Picture 22" descr="A picture containing diagram&#10;&#10;Description automatically generated">
            <a:extLst>
              <a:ext uri="{FF2B5EF4-FFF2-40B4-BE49-F238E27FC236}">
                <a16:creationId xmlns:a16="http://schemas.microsoft.com/office/drawing/2014/main" id="{4D5E9E19-7157-5E46-A1F0-E3AD9254289F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324527" y="3343654"/>
            <a:ext cx="2411187" cy="1411441"/>
          </a:xfrm>
          <a:prstGeom prst="rect">
            <a:avLst/>
          </a:prstGeom>
        </p:spPr>
      </p:pic>
      <p:grpSp>
        <p:nvGrpSpPr>
          <p:cNvPr id="34" name="Group 33">
            <a:extLst>
              <a:ext uri="{FF2B5EF4-FFF2-40B4-BE49-F238E27FC236}">
                <a16:creationId xmlns:a16="http://schemas.microsoft.com/office/drawing/2014/main" id="{7001711C-803E-4742-BF58-5D1E038096BD}"/>
              </a:ext>
            </a:extLst>
          </p:cNvPr>
          <p:cNvGrpSpPr/>
          <p:nvPr/>
        </p:nvGrpSpPr>
        <p:grpSpPr>
          <a:xfrm>
            <a:off x="6210794" y="3478663"/>
            <a:ext cx="2007122" cy="1141422"/>
            <a:chOff x="6260837" y="4314965"/>
            <a:chExt cx="2007122" cy="1141422"/>
          </a:xfrm>
        </p:grpSpPr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CE9B948F-E7CA-7C45-ABFC-42CE6CF0C7EF}"/>
                </a:ext>
              </a:extLst>
            </p:cNvPr>
            <p:cNvSpPr/>
            <p:nvPr/>
          </p:nvSpPr>
          <p:spPr>
            <a:xfrm>
              <a:off x="6260837" y="4314965"/>
              <a:ext cx="2007122" cy="213667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>
                  <a:lumMod val="65000"/>
                  <a:lumOff val="35000"/>
                </a:schemeClr>
              </a:solidFill>
            </a:ln>
          </p:spPr>
          <p:txBody>
            <a:bodyPr wrap="square" rtlCol="0" anchor="ctr">
              <a:noAutofit/>
            </a:bodyPr>
            <a:lstStyle/>
            <a:p>
              <a:pPr algn="ctr"/>
              <a:r>
                <a:rPr lang="en-US" sz="1050" dirty="0">
                  <a:latin typeface="Times" pitchFamily="2" charset="0"/>
                </a:rPr>
                <a:t>Define decision problems</a:t>
              </a:r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F0A4402D-EC58-9C47-9E1B-8865635DA718}"/>
                </a:ext>
              </a:extLst>
            </p:cNvPr>
            <p:cNvSpPr/>
            <p:nvPr/>
          </p:nvSpPr>
          <p:spPr>
            <a:xfrm>
              <a:off x="6260837" y="4624217"/>
              <a:ext cx="2007122" cy="213667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>
              <a:solidFill>
                <a:schemeClr val="tx1">
                  <a:lumMod val="65000"/>
                  <a:lumOff val="35000"/>
                </a:schemeClr>
              </a:solidFill>
            </a:ln>
          </p:spPr>
          <p:txBody>
            <a:bodyPr wrap="square" rtlCol="0" anchor="ctr">
              <a:noAutofit/>
            </a:bodyPr>
            <a:lstStyle/>
            <a:p>
              <a:pPr algn="ctr"/>
              <a:r>
                <a:rPr lang="en-US" sz="1050" dirty="0">
                  <a:latin typeface="Times" pitchFamily="2" charset="0"/>
                </a:rPr>
                <a:t>Recruit experts</a:t>
              </a:r>
            </a:p>
          </p:txBody>
        </p:sp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A82A1768-840A-7E45-B70C-DFF8D39FF56B}"/>
                </a:ext>
              </a:extLst>
            </p:cNvPr>
            <p:cNvSpPr/>
            <p:nvPr/>
          </p:nvSpPr>
          <p:spPr>
            <a:xfrm>
              <a:off x="6260837" y="4933469"/>
              <a:ext cx="2007122" cy="213667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9525">
              <a:solidFill>
                <a:schemeClr val="tx1">
                  <a:lumMod val="65000"/>
                  <a:lumOff val="35000"/>
                </a:schemeClr>
              </a:solidFill>
            </a:ln>
          </p:spPr>
          <p:txBody>
            <a:bodyPr wrap="square" rtlCol="0" anchor="ctr">
              <a:noAutofit/>
            </a:bodyPr>
            <a:lstStyle/>
            <a:p>
              <a:pPr algn="ctr"/>
              <a:r>
                <a:rPr lang="en-US" sz="1050" dirty="0">
                  <a:latin typeface="Times" pitchFamily="2" charset="0"/>
                </a:rPr>
                <a:t>Collect expert judgement</a:t>
              </a:r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B7F875E9-066C-A341-9F02-5674AFA21668}"/>
                </a:ext>
              </a:extLst>
            </p:cNvPr>
            <p:cNvSpPr/>
            <p:nvPr/>
          </p:nvSpPr>
          <p:spPr>
            <a:xfrm>
              <a:off x="6260837" y="5242720"/>
              <a:ext cx="2007122" cy="213667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 w="9525">
              <a:solidFill>
                <a:schemeClr val="tx1">
                  <a:lumMod val="65000"/>
                  <a:lumOff val="35000"/>
                </a:schemeClr>
              </a:solidFill>
            </a:ln>
          </p:spPr>
          <p:txBody>
            <a:bodyPr wrap="square" rtlCol="0" anchor="ctr">
              <a:noAutofit/>
            </a:bodyPr>
            <a:lstStyle/>
            <a:p>
              <a:pPr algn="ctr"/>
              <a:r>
                <a:rPr lang="en-US" sz="1050" dirty="0">
                  <a:latin typeface="Times" pitchFamily="2" charset="0"/>
                </a:rPr>
                <a:t>Analyze expert judgement</a:t>
              </a:r>
            </a:p>
          </p:txBody>
        </p:sp>
        <p:cxnSp>
          <p:nvCxnSpPr>
            <p:cNvPr id="29" name="Straight Arrow Connector 28">
              <a:extLst>
                <a:ext uri="{FF2B5EF4-FFF2-40B4-BE49-F238E27FC236}">
                  <a16:creationId xmlns:a16="http://schemas.microsoft.com/office/drawing/2014/main" id="{2765BE45-39E7-9149-9AC4-41A2786E4BC1}"/>
                </a:ext>
              </a:extLst>
            </p:cNvPr>
            <p:cNvCxnSpPr>
              <a:stCxn id="24" idx="2"/>
              <a:endCxn id="26" idx="0"/>
            </p:cNvCxnSpPr>
            <p:nvPr/>
          </p:nvCxnSpPr>
          <p:spPr>
            <a:xfrm>
              <a:off x="7264398" y="4528632"/>
              <a:ext cx="0" cy="95585"/>
            </a:xfrm>
            <a:prstGeom prst="straightConnector1">
              <a:avLst/>
            </a:prstGeom>
            <a:ln w="12700">
              <a:tailEnd type="triangle" w="sm" len="sm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1" name="Straight Arrow Connector 30">
              <a:extLst>
                <a:ext uri="{FF2B5EF4-FFF2-40B4-BE49-F238E27FC236}">
                  <a16:creationId xmlns:a16="http://schemas.microsoft.com/office/drawing/2014/main" id="{568DFA9A-DCAD-8449-A454-CC992A9ED0FE}"/>
                </a:ext>
              </a:extLst>
            </p:cNvPr>
            <p:cNvCxnSpPr>
              <a:stCxn id="26" idx="2"/>
              <a:endCxn id="27" idx="0"/>
            </p:cNvCxnSpPr>
            <p:nvPr/>
          </p:nvCxnSpPr>
          <p:spPr>
            <a:xfrm>
              <a:off x="7264398" y="4837884"/>
              <a:ext cx="0" cy="95585"/>
            </a:xfrm>
            <a:prstGeom prst="straightConnector1">
              <a:avLst/>
            </a:prstGeom>
            <a:ln w="12700">
              <a:tailEnd type="triangle" w="sm" len="sm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3" name="Straight Arrow Connector 32">
              <a:extLst>
                <a:ext uri="{FF2B5EF4-FFF2-40B4-BE49-F238E27FC236}">
                  <a16:creationId xmlns:a16="http://schemas.microsoft.com/office/drawing/2014/main" id="{550A7567-7663-8345-843E-15267D45244F}"/>
                </a:ext>
              </a:extLst>
            </p:cNvPr>
            <p:cNvCxnSpPr>
              <a:stCxn id="27" idx="2"/>
              <a:endCxn id="28" idx="0"/>
            </p:cNvCxnSpPr>
            <p:nvPr/>
          </p:nvCxnSpPr>
          <p:spPr>
            <a:xfrm>
              <a:off x="7264398" y="5147136"/>
              <a:ext cx="0" cy="95584"/>
            </a:xfrm>
            <a:prstGeom prst="straightConnector1">
              <a:avLst/>
            </a:prstGeom>
            <a:ln w="12700">
              <a:tailEnd type="triangle" w="sm" len="sm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1" name="TextBox 20">
            <a:extLst>
              <a:ext uri="{FF2B5EF4-FFF2-40B4-BE49-F238E27FC236}">
                <a16:creationId xmlns:a16="http://schemas.microsoft.com/office/drawing/2014/main" id="{F5C20859-BA0F-4B24-BFBB-7E786B0F1BBA}"/>
              </a:ext>
            </a:extLst>
          </p:cNvPr>
          <p:cNvSpPr txBox="1"/>
          <p:nvPr/>
        </p:nvSpPr>
        <p:spPr>
          <a:xfrm>
            <a:off x="548266" y="2241186"/>
            <a:ext cx="2607734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77800" indent="-177800">
              <a:buFontTx/>
              <a:buChar char="-"/>
            </a:pPr>
            <a:r>
              <a:rPr lang="en-US" sz="1600" dirty="0">
                <a:latin typeface="Times" panose="02020603050405020304" pitchFamily="18" charset="0"/>
                <a:cs typeface="Times" panose="02020603050405020304" pitchFamily="18" charset="0"/>
              </a:rPr>
              <a:t>The simplest method.</a:t>
            </a:r>
          </a:p>
          <a:p>
            <a:pPr marL="177800" indent="-177800">
              <a:buFontTx/>
              <a:buChar char="-"/>
            </a:pPr>
            <a:r>
              <a:rPr lang="en-US" sz="1600" dirty="0">
                <a:latin typeface="Times" panose="02020603050405020304" pitchFamily="18" charset="0"/>
                <a:cs typeface="Times" panose="02020603050405020304" pitchFamily="18" charset="0"/>
              </a:rPr>
              <a:t>A pre-determined percentage of the base cost.</a:t>
            </a:r>
            <a:endParaRPr lang="en-US" sz="1400" dirty="0">
              <a:latin typeface="Times" panose="02020603050405020304" pitchFamily="18" charset="0"/>
              <a:cs typeface="Times" panose="02020603050405020304" pitchFamily="18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EF9BFCB5-8067-47C1-A039-59BE93EEB3F1}"/>
              </a:ext>
            </a:extLst>
          </p:cNvPr>
          <p:cNvSpPr txBox="1"/>
          <p:nvPr/>
        </p:nvSpPr>
        <p:spPr>
          <a:xfrm>
            <a:off x="3219244" y="2241186"/>
            <a:ext cx="2607734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77800" indent="-177800">
              <a:buFontTx/>
              <a:buChar char="-"/>
            </a:pPr>
            <a:r>
              <a:rPr lang="en-US" sz="1600" dirty="0">
                <a:latin typeface="Times" panose="02020603050405020304" pitchFamily="18" charset="0"/>
                <a:cs typeface="Times" panose="02020603050405020304" pitchFamily="18" charset="0"/>
              </a:rPr>
              <a:t>A range of percentages.</a:t>
            </a:r>
          </a:p>
          <a:p>
            <a:pPr marL="177800" indent="-177800">
              <a:buFontTx/>
              <a:buChar char="-"/>
            </a:pPr>
            <a:r>
              <a:rPr lang="en-US" sz="1600" dirty="0">
                <a:latin typeface="Times" panose="02020603050405020304" pitchFamily="18" charset="0"/>
                <a:cs typeface="Times" panose="02020603050405020304" pitchFamily="18" charset="0"/>
              </a:rPr>
              <a:t>Different ranges for different project conditions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F4439050-DB2B-4EC4-9186-C99B3B901BA5}"/>
              </a:ext>
            </a:extLst>
          </p:cNvPr>
          <p:cNvSpPr txBox="1"/>
          <p:nvPr/>
        </p:nvSpPr>
        <p:spPr>
          <a:xfrm>
            <a:off x="5910489" y="2241186"/>
            <a:ext cx="2607734" cy="107721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77800" indent="-177800">
              <a:buFontTx/>
              <a:buChar char="-"/>
            </a:pPr>
            <a:r>
              <a:rPr lang="en-US" sz="1600" dirty="0">
                <a:latin typeface="Times" panose="02020603050405020304" pitchFamily="18" charset="0"/>
                <a:cs typeface="Times" panose="02020603050405020304" pitchFamily="18" charset="0"/>
              </a:rPr>
              <a:t>Use estimator’s personal experience and judgement.</a:t>
            </a:r>
          </a:p>
          <a:p>
            <a:pPr marL="177800" indent="-177800">
              <a:buFontTx/>
              <a:buChar char="-"/>
            </a:pPr>
            <a:r>
              <a:rPr lang="en-US" sz="1600" dirty="0">
                <a:latin typeface="Times" panose="02020603050405020304" pitchFamily="18" charset="0"/>
                <a:cs typeface="Times" panose="02020603050405020304" pitchFamily="18" charset="0"/>
              </a:rPr>
              <a:t>Reflect project specific characteristics.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223B5D60-6F3A-47C4-9A98-67DECDCB4099}"/>
              </a:ext>
            </a:extLst>
          </p:cNvPr>
          <p:cNvSpPr txBox="1"/>
          <p:nvPr/>
        </p:nvSpPr>
        <p:spPr>
          <a:xfrm>
            <a:off x="548266" y="5094002"/>
            <a:ext cx="8221296" cy="128907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623888" indent="-623888">
              <a:lnSpc>
                <a:spcPct val="150000"/>
              </a:lnSpc>
            </a:pPr>
            <a:r>
              <a:rPr lang="en-US" dirty="0">
                <a:latin typeface="Times" panose="02020603050405020304" pitchFamily="18" charset="0"/>
                <a:cs typeface="Times" panose="02020603050405020304" pitchFamily="18" charset="0"/>
              </a:rPr>
              <a:t>(</a:t>
            </a:r>
            <a:r>
              <a:rPr lang="en-US" b="1" dirty="0">
                <a:latin typeface="Times" panose="02020603050405020304" pitchFamily="18" charset="0"/>
                <a:cs typeface="Times" panose="02020603050405020304" pitchFamily="18" charset="0"/>
              </a:rPr>
              <a:t>Pros</a:t>
            </a:r>
            <a:r>
              <a:rPr lang="en-US" dirty="0">
                <a:latin typeface="Times" panose="02020603050405020304" pitchFamily="18" charset="0"/>
                <a:cs typeface="Times" panose="02020603050405020304" pitchFamily="18" charset="0"/>
              </a:rPr>
              <a:t>) Simple, straightforward, and available when useful project information is   insufficient. </a:t>
            </a:r>
          </a:p>
          <a:p>
            <a:pPr>
              <a:lnSpc>
                <a:spcPct val="150000"/>
              </a:lnSpc>
            </a:pPr>
            <a:r>
              <a:rPr lang="en-US" dirty="0">
                <a:latin typeface="Times" panose="02020603050405020304" pitchFamily="18" charset="0"/>
                <a:cs typeface="Times" panose="02020603050405020304" pitchFamily="18" charset="0"/>
              </a:rPr>
              <a:t>(</a:t>
            </a:r>
            <a:r>
              <a:rPr lang="en-US" b="1" dirty="0">
                <a:latin typeface="Times" panose="02020603050405020304" pitchFamily="18" charset="0"/>
                <a:cs typeface="Times" panose="02020603050405020304" pitchFamily="18" charset="0"/>
              </a:rPr>
              <a:t>Cons</a:t>
            </a:r>
            <a:r>
              <a:rPr lang="en-US" dirty="0">
                <a:latin typeface="Times" panose="02020603050405020304" pitchFamily="18" charset="0"/>
                <a:cs typeface="Times" panose="02020603050405020304" pitchFamily="18" charset="0"/>
              </a:rPr>
              <a:t>) Accuracy is dependent upon cost estimator’s experience and expertise. </a:t>
            </a:r>
          </a:p>
        </p:txBody>
      </p:sp>
      <p:sp>
        <p:nvSpPr>
          <p:cNvPr id="35" name="Content Placeholder 2">
            <a:extLst>
              <a:ext uri="{FF2B5EF4-FFF2-40B4-BE49-F238E27FC236}">
                <a16:creationId xmlns:a16="http://schemas.microsoft.com/office/drawing/2014/main" id="{C7F621DA-9111-4261-9D32-51D0E2372BB6}"/>
              </a:ext>
            </a:extLst>
          </p:cNvPr>
          <p:cNvSpPr txBox="1">
            <a:spLocks/>
          </p:cNvSpPr>
          <p:nvPr/>
        </p:nvSpPr>
        <p:spPr>
          <a:xfrm>
            <a:off x="4347369" y="8163"/>
            <a:ext cx="4777782" cy="36512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Helvetica" pitchFamily="2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Helvetica" pitchFamily="2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Helvetica" pitchFamily="2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Helvetica" pitchFamily="2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Helvetica" pitchFamily="2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Font typeface="Arial" panose="020B0604020202020204" pitchFamily="34" charset="0"/>
              <a:buNone/>
            </a:pPr>
            <a:r>
              <a:rPr lang="en-US" altLang="ko-KR" sz="1400" i="1"/>
              <a:t>3.</a:t>
            </a:r>
            <a:r>
              <a:rPr lang="ko-KR" altLang="en-US" sz="1400" i="1"/>
              <a:t> </a:t>
            </a:r>
            <a:r>
              <a:rPr lang="en-US" sz="1400" i="1"/>
              <a:t>Estimation Methods for Construction Contingencies</a:t>
            </a:r>
            <a:endParaRPr lang="en-US" sz="1400" i="1" dirty="0"/>
          </a:p>
        </p:txBody>
      </p:sp>
    </p:spTree>
    <p:extLst>
      <p:ext uri="{BB962C8B-B14F-4D97-AF65-F5344CB8AC3E}">
        <p14:creationId xmlns:p14="http://schemas.microsoft.com/office/powerpoint/2010/main" val="1639857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2F4003-6F7E-4CF6-9C6D-8A0CB86BD4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Probabilistic approach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B821BBA-EF12-9442-B4E7-27F7AEB2107D}"/>
              </a:ext>
            </a:extLst>
          </p:cNvPr>
          <p:cNvSpPr txBox="1"/>
          <p:nvPr/>
        </p:nvSpPr>
        <p:spPr>
          <a:xfrm>
            <a:off x="480985" y="1595194"/>
            <a:ext cx="2697210" cy="338554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wrap="square" lIns="0" rIns="0" rtlCol="0">
            <a:spAutoFit/>
          </a:bodyPr>
          <a:lstStyle/>
          <a:p>
            <a:pPr algn="ctr"/>
            <a:r>
              <a:rPr lang="en-US" sz="1600" dirty="0">
                <a:solidFill>
                  <a:schemeClr val="bg1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Expected value</a:t>
            </a:r>
          </a:p>
        </p:txBody>
      </p:sp>
      <p:sp>
        <p:nvSpPr>
          <p:cNvPr id="18" name="Rounded Rectangle 17">
            <a:extLst>
              <a:ext uri="{FF2B5EF4-FFF2-40B4-BE49-F238E27FC236}">
                <a16:creationId xmlns:a16="http://schemas.microsoft.com/office/drawing/2014/main" id="{5B196FE7-0D7D-5F4C-9528-AA3B0543F222}"/>
              </a:ext>
            </a:extLst>
          </p:cNvPr>
          <p:cNvSpPr/>
          <p:nvPr/>
        </p:nvSpPr>
        <p:spPr>
          <a:xfrm>
            <a:off x="477042" y="1532533"/>
            <a:ext cx="8129628" cy="1785661"/>
          </a:xfrm>
          <a:prstGeom prst="roundRect">
            <a:avLst>
              <a:gd name="adj" fmla="val 0"/>
            </a:avLst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</a:ln>
        </p:spPr>
        <p:txBody>
          <a:bodyPr wrap="square" rtlCol="0" anchor="ctr">
            <a:noAutofit/>
          </a:bodyPr>
          <a:lstStyle/>
          <a:p>
            <a:pPr algn="ctr"/>
            <a:endParaRPr lang="en-US" dirty="0">
              <a:latin typeface="Helvetica" pitchFamily="2" charset="0"/>
            </a:endParaRP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6EB865AB-A99A-D741-BCDA-3E597F1E2F10}"/>
              </a:ext>
            </a:extLst>
          </p:cNvPr>
          <p:cNvGraphicFramePr>
            <a:graphicFrameLocks noGrp="1"/>
          </p:cNvGraphicFramePr>
          <p:nvPr/>
        </p:nvGraphicFramePr>
        <p:xfrm>
          <a:off x="4226172" y="1665155"/>
          <a:ext cx="4175432" cy="1520416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613261">
                  <a:extLst>
                    <a:ext uri="{9D8B030D-6E8A-4147-A177-3AD203B41FA5}">
                      <a16:colId xmlns:a16="http://schemas.microsoft.com/office/drawing/2014/main" val="3713338266"/>
                    </a:ext>
                  </a:extLst>
                </a:gridCol>
                <a:gridCol w="854057">
                  <a:extLst>
                    <a:ext uri="{9D8B030D-6E8A-4147-A177-3AD203B41FA5}">
                      <a16:colId xmlns:a16="http://schemas.microsoft.com/office/drawing/2014/main" val="2754544719"/>
                    </a:ext>
                  </a:extLst>
                </a:gridCol>
                <a:gridCol w="854057">
                  <a:extLst>
                    <a:ext uri="{9D8B030D-6E8A-4147-A177-3AD203B41FA5}">
                      <a16:colId xmlns:a16="http://schemas.microsoft.com/office/drawing/2014/main" val="533725742"/>
                    </a:ext>
                  </a:extLst>
                </a:gridCol>
                <a:gridCol w="854057">
                  <a:extLst>
                    <a:ext uri="{9D8B030D-6E8A-4147-A177-3AD203B41FA5}">
                      <a16:colId xmlns:a16="http://schemas.microsoft.com/office/drawing/2014/main" val="3228093427"/>
                    </a:ext>
                  </a:extLst>
                </a:gridCol>
              </a:tblGrid>
              <a:tr h="32745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000" dirty="0">
                          <a:effectLst/>
                          <a:latin typeface="Times" pitchFamily="2" charset="0"/>
                        </a:rPr>
                        <a:t>Risks</a:t>
                      </a:r>
                      <a:endParaRPr lang="en-US" sz="1000" dirty="0">
                        <a:effectLst/>
                        <a:latin typeface="Times" pitchFamily="2" charset="0"/>
                        <a:ea typeface="DengXian" panose="02010600030101010101" pitchFamily="2" charset="-122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000" dirty="0">
                          <a:effectLst/>
                          <a:latin typeface="Times" pitchFamily="2" charset="0"/>
                        </a:rPr>
                        <a:t>Occurrence    (%) (A)</a:t>
                      </a:r>
                      <a:endParaRPr lang="en-US" sz="1000" dirty="0">
                        <a:effectLst/>
                        <a:latin typeface="Times" pitchFamily="2" charset="0"/>
                        <a:ea typeface="DengXian" panose="02010600030101010101" pitchFamily="2" charset="-122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000" dirty="0">
                          <a:effectLst/>
                          <a:latin typeface="Times" pitchFamily="2" charset="0"/>
                        </a:rPr>
                        <a:t>Impacts ($)     (B)</a:t>
                      </a:r>
                      <a:endParaRPr lang="en-US" sz="1000" dirty="0">
                        <a:effectLst/>
                        <a:latin typeface="Times" pitchFamily="2" charset="0"/>
                        <a:ea typeface="DengXian" panose="02010600030101010101" pitchFamily="2" charset="-122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000" dirty="0">
                          <a:effectLst/>
                          <a:latin typeface="Times" pitchFamily="2" charset="0"/>
                        </a:rPr>
                        <a:t>Contingency    ($) (A)*(B)</a:t>
                      </a:r>
                      <a:endParaRPr lang="en-US" sz="1000" dirty="0">
                        <a:effectLst/>
                        <a:latin typeface="Times" pitchFamily="2" charset="0"/>
                        <a:ea typeface="DengXian" panose="02010600030101010101" pitchFamily="2" charset="-122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4748207"/>
                  </a:ext>
                </a:extLst>
              </a:tr>
              <a:tr h="327454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000" dirty="0">
                          <a:effectLst/>
                          <a:latin typeface="Times" pitchFamily="2" charset="0"/>
                        </a:rPr>
                        <a:t>Known Hazardous Substance</a:t>
                      </a:r>
                      <a:endParaRPr lang="en-US" sz="1000" dirty="0">
                        <a:effectLst/>
                        <a:latin typeface="Times" pitchFamily="2" charset="0"/>
                        <a:ea typeface="DengXian" panose="02010600030101010101" pitchFamily="2" charset="-122"/>
                      </a:endParaRPr>
                    </a:p>
                  </a:txBody>
                  <a:tcPr marL="73152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000" dirty="0">
                          <a:effectLst/>
                          <a:latin typeface="Times" pitchFamily="2" charset="0"/>
                        </a:rPr>
                        <a:t>10</a:t>
                      </a:r>
                      <a:endParaRPr lang="en-US" sz="1000" dirty="0">
                        <a:effectLst/>
                        <a:latin typeface="Times" pitchFamily="2" charset="0"/>
                        <a:ea typeface="DengXian" panose="02010600030101010101" pitchFamily="2" charset="-122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000" dirty="0">
                          <a:effectLst/>
                          <a:latin typeface="Times" pitchFamily="2" charset="0"/>
                        </a:rPr>
                        <a:t>125,000</a:t>
                      </a:r>
                      <a:endParaRPr lang="en-US" sz="1000" dirty="0">
                        <a:effectLst/>
                        <a:latin typeface="Times" pitchFamily="2" charset="0"/>
                        <a:ea typeface="DengXian" panose="02010600030101010101" pitchFamily="2" charset="-122"/>
                      </a:endParaRPr>
                    </a:p>
                  </a:txBody>
                  <a:tcPr marL="0" marR="73152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000" dirty="0">
                          <a:effectLst/>
                          <a:latin typeface="Times" pitchFamily="2" charset="0"/>
                        </a:rPr>
                        <a:t>12,500</a:t>
                      </a:r>
                      <a:endParaRPr lang="en-US" sz="1000" dirty="0">
                        <a:effectLst/>
                        <a:latin typeface="Times" pitchFamily="2" charset="0"/>
                        <a:ea typeface="DengXian" panose="02010600030101010101" pitchFamily="2" charset="-122"/>
                      </a:endParaRPr>
                    </a:p>
                  </a:txBody>
                  <a:tcPr marL="0" marR="73152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45325458"/>
                  </a:ext>
                </a:extLst>
              </a:tr>
              <a:tr h="327454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000" dirty="0">
                          <a:effectLst/>
                          <a:latin typeface="Times" pitchFamily="2" charset="0"/>
                        </a:rPr>
                        <a:t>Coordination with Railroad Agencies</a:t>
                      </a:r>
                      <a:endParaRPr lang="en-US" sz="1000" dirty="0">
                        <a:effectLst/>
                        <a:latin typeface="Times" pitchFamily="2" charset="0"/>
                        <a:ea typeface="DengXian" panose="02010600030101010101" pitchFamily="2" charset="-122"/>
                      </a:endParaRPr>
                    </a:p>
                  </a:txBody>
                  <a:tcPr marL="73152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000" dirty="0">
                          <a:effectLst/>
                          <a:latin typeface="Times" pitchFamily="2" charset="0"/>
                        </a:rPr>
                        <a:t>10</a:t>
                      </a:r>
                      <a:endParaRPr lang="en-US" sz="1000" dirty="0">
                        <a:effectLst/>
                        <a:latin typeface="Times" pitchFamily="2" charset="0"/>
                        <a:ea typeface="DengXian" panose="02010600030101010101" pitchFamily="2" charset="-122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000" dirty="0">
                          <a:effectLst/>
                          <a:latin typeface="Times" pitchFamily="2" charset="0"/>
                        </a:rPr>
                        <a:t>50,000</a:t>
                      </a:r>
                      <a:endParaRPr lang="en-US" sz="1000" dirty="0">
                        <a:effectLst/>
                        <a:latin typeface="Times" pitchFamily="2" charset="0"/>
                        <a:ea typeface="DengXian" panose="02010600030101010101" pitchFamily="2" charset="-122"/>
                      </a:endParaRPr>
                    </a:p>
                  </a:txBody>
                  <a:tcPr marL="0" marR="73152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000" dirty="0">
                          <a:effectLst/>
                          <a:latin typeface="Times" pitchFamily="2" charset="0"/>
                        </a:rPr>
                        <a:t>5,000</a:t>
                      </a:r>
                      <a:endParaRPr lang="en-US" sz="1000" dirty="0">
                        <a:effectLst/>
                        <a:latin typeface="Times" pitchFamily="2" charset="0"/>
                        <a:ea typeface="DengXian" panose="02010600030101010101" pitchFamily="2" charset="-122"/>
                      </a:endParaRPr>
                    </a:p>
                  </a:txBody>
                  <a:tcPr marL="0" marR="73152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06313080"/>
                  </a:ext>
                </a:extLst>
              </a:tr>
              <a:tr h="217108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000" dirty="0">
                          <a:effectLst/>
                          <a:latin typeface="Times" pitchFamily="2" charset="0"/>
                        </a:rPr>
                        <a:t>Treatment of Water Discharged from Site</a:t>
                      </a:r>
                      <a:endParaRPr lang="en-US" sz="1000" dirty="0">
                        <a:effectLst/>
                        <a:latin typeface="Times" pitchFamily="2" charset="0"/>
                        <a:ea typeface="DengXian" panose="02010600030101010101" pitchFamily="2" charset="-122"/>
                      </a:endParaRPr>
                    </a:p>
                  </a:txBody>
                  <a:tcPr marL="73152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000" dirty="0">
                          <a:effectLst/>
                          <a:latin typeface="Times" pitchFamily="2" charset="0"/>
                        </a:rPr>
                        <a:t>3</a:t>
                      </a:r>
                      <a:endParaRPr lang="en-US" sz="1000" dirty="0">
                        <a:effectLst/>
                        <a:latin typeface="Times" pitchFamily="2" charset="0"/>
                        <a:ea typeface="DengXian" panose="02010600030101010101" pitchFamily="2" charset="-122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000" dirty="0">
                          <a:effectLst/>
                          <a:latin typeface="Times" pitchFamily="2" charset="0"/>
                        </a:rPr>
                        <a:t>400,000</a:t>
                      </a:r>
                      <a:endParaRPr lang="en-US" sz="1000" dirty="0">
                        <a:effectLst/>
                        <a:latin typeface="Times" pitchFamily="2" charset="0"/>
                        <a:ea typeface="DengXian" panose="02010600030101010101" pitchFamily="2" charset="-122"/>
                      </a:endParaRPr>
                    </a:p>
                  </a:txBody>
                  <a:tcPr marL="0" marR="73152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000" dirty="0">
                          <a:effectLst/>
                          <a:latin typeface="Times" pitchFamily="2" charset="0"/>
                        </a:rPr>
                        <a:t>12,000</a:t>
                      </a:r>
                      <a:endParaRPr lang="en-US" sz="1000" dirty="0">
                        <a:effectLst/>
                        <a:latin typeface="Times" pitchFamily="2" charset="0"/>
                        <a:ea typeface="DengXian" panose="02010600030101010101" pitchFamily="2" charset="-122"/>
                      </a:endParaRPr>
                    </a:p>
                  </a:txBody>
                  <a:tcPr marL="0" marR="73152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44271233"/>
                  </a:ext>
                </a:extLst>
              </a:tr>
              <a:tr h="233254"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000" dirty="0">
                          <a:effectLst/>
                          <a:latin typeface="Times" pitchFamily="2" charset="0"/>
                        </a:rPr>
                        <a:t>Total</a:t>
                      </a:r>
                      <a:endParaRPr lang="en-US" sz="1000" dirty="0">
                        <a:effectLst/>
                        <a:latin typeface="Times" pitchFamily="2" charset="0"/>
                        <a:ea typeface="DengXian" panose="02010600030101010101" pitchFamily="2" charset="-122"/>
                      </a:endParaRPr>
                    </a:p>
                  </a:txBody>
                  <a:tcPr marL="68580" marR="6858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000" dirty="0">
                          <a:effectLst/>
                          <a:latin typeface="Times" pitchFamily="2" charset="0"/>
                        </a:rPr>
                        <a:t> 29,500</a:t>
                      </a:r>
                      <a:endParaRPr lang="en-US" sz="1000" dirty="0">
                        <a:effectLst/>
                        <a:latin typeface="Times" pitchFamily="2" charset="0"/>
                        <a:ea typeface="DengXian" panose="02010600030101010101" pitchFamily="2" charset="-122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000" dirty="0">
                          <a:effectLst/>
                          <a:latin typeface="Times" pitchFamily="2" charset="0"/>
                        </a:rPr>
                        <a:t>29,500</a:t>
                      </a:r>
                      <a:endParaRPr lang="en-US" sz="1000" dirty="0">
                        <a:effectLst/>
                        <a:latin typeface="Times" pitchFamily="2" charset="0"/>
                        <a:ea typeface="DengXian" panose="02010600030101010101" pitchFamily="2" charset="-122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99478838"/>
                  </a:ext>
                </a:extLst>
              </a:tr>
            </a:tbl>
          </a:graphicData>
        </a:graphic>
      </p:graphicFrame>
      <p:sp>
        <p:nvSpPr>
          <p:cNvPr id="19" name="TextBox 18">
            <a:extLst>
              <a:ext uri="{FF2B5EF4-FFF2-40B4-BE49-F238E27FC236}">
                <a16:creationId xmlns:a16="http://schemas.microsoft.com/office/drawing/2014/main" id="{05D3D7DD-8057-B143-BCD2-9F771A0EB976}"/>
              </a:ext>
            </a:extLst>
          </p:cNvPr>
          <p:cNvSpPr txBox="1"/>
          <p:nvPr/>
        </p:nvSpPr>
        <p:spPr>
          <a:xfrm>
            <a:off x="477043" y="3494332"/>
            <a:ext cx="2697210" cy="338554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wrap="square" lIns="0" rIns="0" rtlCol="0">
            <a:spAutoFit/>
          </a:bodyPr>
          <a:lstStyle/>
          <a:p>
            <a:pPr algn="ctr"/>
            <a:r>
              <a:rPr lang="en-US" sz="1600" dirty="0">
                <a:solidFill>
                  <a:schemeClr val="bg1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Monte Carlo simulation</a:t>
            </a:r>
          </a:p>
        </p:txBody>
      </p:sp>
      <p:sp>
        <p:nvSpPr>
          <p:cNvPr id="20" name="Rounded Rectangle 19">
            <a:extLst>
              <a:ext uri="{FF2B5EF4-FFF2-40B4-BE49-F238E27FC236}">
                <a16:creationId xmlns:a16="http://schemas.microsoft.com/office/drawing/2014/main" id="{C1618C70-F3A3-DF4E-9BAE-9B8DDD4269C3}"/>
              </a:ext>
            </a:extLst>
          </p:cNvPr>
          <p:cNvSpPr/>
          <p:nvPr/>
        </p:nvSpPr>
        <p:spPr>
          <a:xfrm>
            <a:off x="477042" y="3431671"/>
            <a:ext cx="8129628" cy="1785661"/>
          </a:xfrm>
          <a:prstGeom prst="roundRect">
            <a:avLst>
              <a:gd name="adj" fmla="val 0"/>
            </a:avLst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</a:ln>
        </p:spPr>
        <p:txBody>
          <a:bodyPr wrap="square" rtlCol="0" anchor="ctr">
            <a:noAutofit/>
          </a:bodyPr>
          <a:lstStyle/>
          <a:p>
            <a:pPr algn="ctr"/>
            <a:endParaRPr lang="en-US" dirty="0">
              <a:latin typeface="Helvetica" pitchFamily="2" charset="0"/>
            </a:endParaRPr>
          </a:p>
        </p:txBody>
      </p:sp>
      <p:pic>
        <p:nvPicPr>
          <p:cNvPr id="21" name="Picture 20">
            <a:extLst>
              <a:ext uri="{FF2B5EF4-FFF2-40B4-BE49-F238E27FC236}">
                <a16:creationId xmlns:a16="http://schemas.microsoft.com/office/drawing/2014/main" id="{250DFD57-5BDC-4207-883C-97C8D9E7D822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532461" y="3591119"/>
            <a:ext cx="1928787" cy="1454677"/>
          </a:xfrm>
          <a:prstGeom prst="rect">
            <a:avLst/>
          </a:prstGeom>
        </p:spPr>
      </p:pic>
      <p:pic>
        <p:nvPicPr>
          <p:cNvPr id="3074" name="Picture 2" descr="Allocation and Management of Cost Contingency in Projects | Journal of  Management in Engineering | Vol 32, No 6">
            <a:extLst>
              <a:ext uri="{FF2B5EF4-FFF2-40B4-BE49-F238E27FC236}">
                <a16:creationId xmlns:a16="http://schemas.microsoft.com/office/drawing/2014/main" id="{C2AB6978-A415-8B43-B29D-89516DB2E84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114771" y="3638294"/>
            <a:ext cx="2336190" cy="13526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FD8899D2-9662-4000-B989-45695BF8276B}"/>
              </a:ext>
            </a:extLst>
          </p:cNvPr>
          <p:cNvSpPr txBox="1"/>
          <p:nvPr/>
        </p:nvSpPr>
        <p:spPr>
          <a:xfrm>
            <a:off x="537329" y="2058485"/>
            <a:ext cx="3688841" cy="107721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77800" indent="-177800">
              <a:buFontTx/>
              <a:buChar char="-"/>
            </a:pPr>
            <a:r>
              <a:rPr lang="en-US" sz="1600" dirty="0">
                <a:latin typeface="Times" panose="02020603050405020304" pitchFamily="18" charset="0"/>
                <a:cs typeface="Times" panose="02020603050405020304" pitchFamily="18" charset="0"/>
              </a:rPr>
              <a:t>Identify project-specific risks and evaluate the probability and impact of the identified risks.</a:t>
            </a:r>
          </a:p>
          <a:p>
            <a:pPr marL="177800" indent="-177800">
              <a:buFontTx/>
              <a:buChar char="-"/>
            </a:pPr>
            <a:r>
              <a:rPr lang="en-US" sz="1600" dirty="0">
                <a:latin typeface="Times" panose="02020603050405020304" pitchFamily="18" charset="0"/>
                <a:cs typeface="Times" panose="02020603050405020304" pitchFamily="18" charset="0"/>
              </a:rPr>
              <a:t>Require detail project information.</a:t>
            </a:r>
            <a:endParaRPr lang="en-US" sz="1400" dirty="0">
              <a:latin typeface="Times" panose="02020603050405020304" pitchFamily="18" charset="0"/>
              <a:cs typeface="Times" panose="02020603050405020304" pitchFamily="18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2BD595A-DBE1-410F-999E-36DF466095D5}"/>
              </a:ext>
            </a:extLst>
          </p:cNvPr>
          <p:cNvSpPr txBox="1"/>
          <p:nvPr/>
        </p:nvSpPr>
        <p:spPr>
          <a:xfrm>
            <a:off x="537329" y="3951076"/>
            <a:ext cx="3688841" cy="107721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77800" indent="-177800">
              <a:buFontTx/>
              <a:buChar char="-"/>
            </a:pPr>
            <a:r>
              <a:rPr lang="en-US" sz="1600" dirty="0">
                <a:latin typeface="Times" panose="02020603050405020304" pitchFamily="18" charset="0"/>
                <a:cs typeface="Times" panose="02020603050405020304" pitchFamily="18" charset="0"/>
              </a:rPr>
              <a:t>A sophisticated computer-based probabilistic method.</a:t>
            </a:r>
          </a:p>
          <a:p>
            <a:pPr marL="177800" indent="-177800">
              <a:buFontTx/>
              <a:buChar char="-"/>
            </a:pPr>
            <a:r>
              <a:rPr lang="en-US" sz="1600" dirty="0">
                <a:latin typeface="Times" panose="02020603050405020304" pitchFamily="18" charset="0"/>
                <a:cs typeface="Times" panose="02020603050405020304" pitchFamily="18" charset="0"/>
              </a:rPr>
              <a:t>Provide more realistic contingencies through a range of possible values.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C9667E48-9D2C-4ADA-90F6-621DA1BDC854}"/>
              </a:ext>
            </a:extLst>
          </p:cNvPr>
          <p:cNvSpPr txBox="1"/>
          <p:nvPr/>
        </p:nvSpPr>
        <p:spPr>
          <a:xfrm>
            <a:off x="548266" y="5279993"/>
            <a:ext cx="8221296" cy="128907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623888" indent="-623888">
              <a:lnSpc>
                <a:spcPct val="150000"/>
              </a:lnSpc>
            </a:pPr>
            <a:r>
              <a:rPr lang="en-US" dirty="0">
                <a:latin typeface="Times" panose="02020603050405020304" pitchFamily="18" charset="0"/>
                <a:cs typeface="Times" panose="02020603050405020304" pitchFamily="18" charset="0"/>
              </a:rPr>
              <a:t>(</a:t>
            </a:r>
            <a:r>
              <a:rPr lang="en-US" b="1" dirty="0">
                <a:latin typeface="Times" panose="02020603050405020304" pitchFamily="18" charset="0"/>
                <a:cs typeface="Times" panose="02020603050405020304" pitchFamily="18" charset="0"/>
              </a:rPr>
              <a:t>Pros</a:t>
            </a:r>
            <a:r>
              <a:rPr lang="en-US" dirty="0">
                <a:latin typeface="Times" panose="02020603050405020304" pitchFamily="18" charset="0"/>
                <a:cs typeface="Times" panose="02020603050405020304" pitchFamily="18" charset="0"/>
              </a:rPr>
              <a:t>) Can reflect project-specific characteristics and conduct more flexible contingency estimates. </a:t>
            </a:r>
          </a:p>
          <a:p>
            <a:pPr>
              <a:lnSpc>
                <a:spcPct val="150000"/>
              </a:lnSpc>
            </a:pPr>
            <a:r>
              <a:rPr lang="en-US" dirty="0">
                <a:latin typeface="Times" panose="02020603050405020304" pitchFamily="18" charset="0"/>
                <a:cs typeface="Times" panose="02020603050405020304" pitchFamily="18" charset="0"/>
              </a:rPr>
              <a:t>(</a:t>
            </a:r>
            <a:r>
              <a:rPr lang="en-US" b="1" dirty="0">
                <a:latin typeface="Times" panose="02020603050405020304" pitchFamily="18" charset="0"/>
                <a:cs typeface="Times" panose="02020603050405020304" pitchFamily="18" charset="0"/>
              </a:rPr>
              <a:t>Cons</a:t>
            </a:r>
            <a:r>
              <a:rPr lang="en-US" dirty="0">
                <a:latin typeface="Times" panose="02020603050405020304" pitchFamily="18" charset="0"/>
                <a:cs typeface="Times" panose="02020603050405020304" pitchFamily="18" charset="0"/>
              </a:rPr>
              <a:t>) Requires more time and effort to perform it. </a:t>
            </a:r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CF5CF263-86D7-4B5A-A703-A54B7B8E0B17}"/>
              </a:ext>
            </a:extLst>
          </p:cNvPr>
          <p:cNvSpPr txBox="1">
            <a:spLocks/>
          </p:cNvSpPr>
          <p:nvPr/>
        </p:nvSpPr>
        <p:spPr>
          <a:xfrm>
            <a:off x="4347369" y="8163"/>
            <a:ext cx="4777782" cy="36512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Helvetica" pitchFamily="2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Helvetica" pitchFamily="2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Helvetica" pitchFamily="2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Helvetica" pitchFamily="2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Helvetica" pitchFamily="2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Font typeface="Arial" panose="020B0604020202020204" pitchFamily="34" charset="0"/>
              <a:buNone/>
            </a:pPr>
            <a:r>
              <a:rPr lang="en-US" altLang="ko-KR" sz="1400" i="1"/>
              <a:t>3.</a:t>
            </a:r>
            <a:r>
              <a:rPr lang="ko-KR" altLang="en-US" sz="1400" i="1"/>
              <a:t> </a:t>
            </a:r>
            <a:r>
              <a:rPr lang="en-US" sz="1400" i="1"/>
              <a:t>Estimation Methods for Construction Contingencies</a:t>
            </a:r>
            <a:endParaRPr lang="en-US" sz="1400" i="1" dirty="0"/>
          </a:p>
        </p:txBody>
      </p:sp>
    </p:spTree>
    <p:extLst>
      <p:ext uri="{BB962C8B-B14F-4D97-AF65-F5344CB8AC3E}">
        <p14:creationId xmlns:p14="http://schemas.microsoft.com/office/powerpoint/2010/main" val="426140445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2F4003-6F7E-4CF6-9C6D-8A0CB86BD4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7881" y="365126"/>
            <a:ext cx="8556543" cy="1325563"/>
          </a:xfrm>
        </p:spPr>
        <p:txBody>
          <a:bodyPr/>
          <a:lstStyle/>
          <a:p>
            <a:r>
              <a:rPr lang="en-US" dirty="0"/>
              <a:t>Major Risks for Construction Contingency Estimating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60742CA-4DAF-4437-A832-8BDE7078B0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CAD1CC-3D4E-204A-B9A6-B313B9149B73}" type="slidenum">
              <a:rPr lang="en-US" smtClean="0"/>
              <a:t>14</a:t>
            </a:fld>
            <a:endParaRPr lang="en-US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4DBF9661-899B-3641-924D-76C6CF6F63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63607" y="14515"/>
            <a:ext cx="5180393" cy="365125"/>
          </a:xfrm>
        </p:spPr>
        <p:txBody>
          <a:bodyPr>
            <a:noAutofit/>
          </a:bodyPr>
          <a:lstStyle/>
          <a:p>
            <a:pPr marL="0" indent="0" algn="r">
              <a:buNone/>
            </a:pPr>
            <a:r>
              <a:rPr lang="en-US" altLang="ko-KR" sz="1400" i="1" dirty="0"/>
              <a:t>4.</a:t>
            </a:r>
            <a:r>
              <a:rPr lang="ko-KR" altLang="en-US" sz="1400" i="1" dirty="0"/>
              <a:t> </a:t>
            </a:r>
            <a:r>
              <a:rPr lang="en-US" sz="1400" i="1" dirty="0"/>
              <a:t>Major Risks for Construction Contingency Consideration </a:t>
            </a:r>
          </a:p>
        </p:txBody>
      </p:sp>
      <p:sp>
        <p:nvSpPr>
          <p:cNvPr id="6" name="Rounded Rectangle 5">
            <a:extLst>
              <a:ext uri="{FF2B5EF4-FFF2-40B4-BE49-F238E27FC236}">
                <a16:creationId xmlns:a16="http://schemas.microsoft.com/office/drawing/2014/main" id="{B6605F30-D445-0C4C-89DB-B37C58CC4232}"/>
              </a:ext>
            </a:extLst>
          </p:cNvPr>
          <p:cNvSpPr/>
          <p:nvPr/>
        </p:nvSpPr>
        <p:spPr>
          <a:xfrm>
            <a:off x="628650" y="3014382"/>
            <a:ext cx="1874407" cy="829235"/>
          </a:xfrm>
          <a:prstGeom prst="roundRect">
            <a:avLst>
              <a:gd name="adj" fmla="val 10985"/>
            </a:avLst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txBody>
          <a:bodyPr wrap="square" rtlCol="0" anchor="ctr">
            <a:noAutofit/>
          </a:bodyPr>
          <a:lstStyle/>
          <a:p>
            <a:pPr algn="ctr"/>
            <a:r>
              <a:rPr lang="en-US" sz="1400" dirty="0">
                <a:latin typeface="Times" pitchFamily="2" charset="0"/>
              </a:rPr>
              <a:t>1. Analysis of DOT risk checklists and risk registers</a:t>
            </a:r>
          </a:p>
        </p:txBody>
      </p:sp>
      <p:sp>
        <p:nvSpPr>
          <p:cNvPr id="7" name="Rounded Rectangle 6">
            <a:extLst>
              <a:ext uri="{FF2B5EF4-FFF2-40B4-BE49-F238E27FC236}">
                <a16:creationId xmlns:a16="http://schemas.microsoft.com/office/drawing/2014/main" id="{085AEC7A-FA01-B24D-972E-F6EF2E820C3C}"/>
              </a:ext>
            </a:extLst>
          </p:cNvPr>
          <p:cNvSpPr/>
          <p:nvPr/>
        </p:nvSpPr>
        <p:spPr>
          <a:xfrm>
            <a:off x="2692826" y="3014382"/>
            <a:ext cx="1874407" cy="829235"/>
          </a:xfrm>
          <a:prstGeom prst="roundRect">
            <a:avLst>
              <a:gd name="adj" fmla="val 10985"/>
            </a:avLst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txBody>
          <a:bodyPr wrap="square" rtlCol="0" anchor="ctr">
            <a:noAutofit/>
          </a:bodyPr>
          <a:lstStyle/>
          <a:p>
            <a:pPr algn="ctr"/>
            <a:r>
              <a:rPr lang="en-US" sz="1400" dirty="0">
                <a:latin typeface="Times" pitchFamily="2" charset="0"/>
              </a:rPr>
              <a:t>2. Find risks through discussions with DOTs</a:t>
            </a:r>
          </a:p>
        </p:txBody>
      </p:sp>
      <p:sp>
        <p:nvSpPr>
          <p:cNvPr id="8" name="Rounded Rectangle 7">
            <a:extLst>
              <a:ext uri="{FF2B5EF4-FFF2-40B4-BE49-F238E27FC236}">
                <a16:creationId xmlns:a16="http://schemas.microsoft.com/office/drawing/2014/main" id="{2BE4309C-075E-4E4B-9EE9-6129E0D1872D}"/>
              </a:ext>
            </a:extLst>
          </p:cNvPr>
          <p:cNvSpPr/>
          <p:nvPr/>
        </p:nvSpPr>
        <p:spPr>
          <a:xfrm>
            <a:off x="4757002" y="3014382"/>
            <a:ext cx="1874407" cy="829235"/>
          </a:xfrm>
          <a:prstGeom prst="roundRect">
            <a:avLst>
              <a:gd name="adj" fmla="val 10985"/>
            </a:avLst>
          </a:prstGeom>
          <a:solidFill>
            <a:schemeClr val="accent1">
              <a:lumMod val="7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txBody>
          <a:bodyPr wrap="square" rtlCol="0" anchor="ctr">
            <a:noAutofit/>
          </a:bodyPr>
          <a:lstStyle/>
          <a:p>
            <a:pPr algn="ctr"/>
            <a:r>
              <a:rPr lang="en-US" sz="1400" dirty="0">
                <a:solidFill>
                  <a:schemeClr val="bg1"/>
                </a:solidFill>
                <a:latin typeface="Times" pitchFamily="2" charset="0"/>
              </a:rPr>
              <a:t>3. Assess risk occurrences and impact magnitude 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7E4DBC4A-3F3E-AD4B-AFB4-F5BBE482F431}"/>
              </a:ext>
            </a:extLst>
          </p:cNvPr>
          <p:cNvCxnSpPr>
            <a:cxnSpLocks/>
            <a:stCxn id="6" idx="3"/>
            <a:endCxn id="7" idx="1"/>
          </p:cNvCxnSpPr>
          <p:nvPr/>
        </p:nvCxnSpPr>
        <p:spPr>
          <a:xfrm>
            <a:off x="2503057" y="3429000"/>
            <a:ext cx="189769" cy="0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6" name="Rounded Rectangle 25">
            <a:extLst>
              <a:ext uri="{FF2B5EF4-FFF2-40B4-BE49-F238E27FC236}">
                <a16:creationId xmlns:a16="http://schemas.microsoft.com/office/drawing/2014/main" id="{C56ECF37-2AF6-EB4F-9235-EAED7CFDEF1B}"/>
              </a:ext>
            </a:extLst>
          </p:cNvPr>
          <p:cNvSpPr/>
          <p:nvPr/>
        </p:nvSpPr>
        <p:spPr>
          <a:xfrm>
            <a:off x="6821179" y="3014382"/>
            <a:ext cx="1874407" cy="829235"/>
          </a:xfrm>
          <a:prstGeom prst="roundRect">
            <a:avLst>
              <a:gd name="adj" fmla="val 10985"/>
            </a:avLst>
          </a:prstGeom>
          <a:solidFill>
            <a:schemeClr val="accent1">
              <a:lumMod val="50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txBody>
          <a:bodyPr wrap="square" rtlCol="0" anchor="ctr">
            <a:noAutofit/>
          </a:bodyPr>
          <a:lstStyle/>
          <a:p>
            <a:pPr algn="ctr"/>
            <a:r>
              <a:rPr lang="en-US" sz="1400" dirty="0">
                <a:solidFill>
                  <a:schemeClr val="bg1"/>
                </a:solidFill>
                <a:latin typeface="Times" pitchFamily="2" charset="0"/>
              </a:rPr>
              <a:t>4. Prioritize top 12 risks </a:t>
            </a:r>
          </a:p>
        </p:txBody>
      </p: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DE63CA94-10B0-FC48-B815-392195D24B12}"/>
              </a:ext>
            </a:extLst>
          </p:cNvPr>
          <p:cNvCxnSpPr>
            <a:cxnSpLocks/>
            <a:stCxn id="8" idx="3"/>
            <a:endCxn id="26" idx="1"/>
          </p:cNvCxnSpPr>
          <p:nvPr/>
        </p:nvCxnSpPr>
        <p:spPr>
          <a:xfrm>
            <a:off x="6631409" y="3429000"/>
            <a:ext cx="189770" cy="0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0" name="Document 39">
            <a:extLst>
              <a:ext uri="{FF2B5EF4-FFF2-40B4-BE49-F238E27FC236}">
                <a16:creationId xmlns:a16="http://schemas.microsoft.com/office/drawing/2014/main" id="{FB2DE9AC-1EBF-EE46-8B08-C2E3D7112C68}"/>
              </a:ext>
            </a:extLst>
          </p:cNvPr>
          <p:cNvSpPr/>
          <p:nvPr/>
        </p:nvSpPr>
        <p:spPr>
          <a:xfrm>
            <a:off x="2873565" y="4037133"/>
            <a:ext cx="1512928" cy="704036"/>
          </a:xfrm>
          <a:prstGeom prst="flowChartDocumen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txBody>
          <a:bodyPr wrap="square" rtlCol="0" anchor="ctr">
            <a:noAutofit/>
          </a:bodyPr>
          <a:lstStyle/>
          <a:p>
            <a:pPr algn="ctr"/>
            <a:r>
              <a:rPr lang="en-US" sz="1400" dirty="0">
                <a:latin typeface="Times" pitchFamily="2" charset="0"/>
              </a:rPr>
              <a:t>The list of 23 risks</a:t>
            </a:r>
          </a:p>
        </p:txBody>
      </p:sp>
      <p:sp>
        <p:nvSpPr>
          <p:cNvPr id="41" name="Document 40">
            <a:extLst>
              <a:ext uri="{FF2B5EF4-FFF2-40B4-BE49-F238E27FC236}">
                <a16:creationId xmlns:a16="http://schemas.microsoft.com/office/drawing/2014/main" id="{6CE5A781-A4C4-D841-BB2B-E1C033B58FE3}"/>
              </a:ext>
            </a:extLst>
          </p:cNvPr>
          <p:cNvSpPr/>
          <p:nvPr/>
        </p:nvSpPr>
        <p:spPr>
          <a:xfrm>
            <a:off x="7001918" y="4037133"/>
            <a:ext cx="1512928" cy="704036"/>
          </a:xfrm>
          <a:prstGeom prst="flowChartDocumen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txBody>
          <a:bodyPr wrap="square" rtlCol="0" anchor="ctr">
            <a:noAutofit/>
          </a:bodyPr>
          <a:lstStyle/>
          <a:p>
            <a:pPr algn="ctr"/>
            <a:r>
              <a:rPr lang="en-US" sz="1400" dirty="0">
                <a:latin typeface="Times" pitchFamily="2" charset="0"/>
              </a:rPr>
              <a:t>Determined top 12 risks</a:t>
            </a:r>
          </a:p>
        </p:txBody>
      </p:sp>
      <p:cxnSp>
        <p:nvCxnSpPr>
          <p:cNvPr id="50" name="Straight Arrow Connector 49">
            <a:extLst>
              <a:ext uri="{FF2B5EF4-FFF2-40B4-BE49-F238E27FC236}">
                <a16:creationId xmlns:a16="http://schemas.microsoft.com/office/drawing/2014/main" id="{2D9150E1-C8EA-EB48-9BEE-0E0DA8696EB9}"/>
              </a:ext>
            </a:extLst>
          </p:cNvPr>
          <p:cNvCxnSpPr>
            <a:cxnSpLocks/>
            <a:stCxn id="26" idx="2"/>
            <a:endCxn id="41" idx="0"/>
          </p:cNvCxnSpPr>
          <p:nvPr/>
        </p:nvCxnSpPr>
        <p:spPr>
          <a:xfrm flipH="1">
            <a:off x="7758382" y="3843617"/>
            <a:ext cx="1" cy="193516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949A8E10-DC5C-EF43-A847-EC4A5044C2E5}"/>
              </a:ext>
            </a:extLst>
          </p:cNvPr>
          <p:cNvCxnSpPr>
            <a:cxnSpLocks/>
            <a:stCxn id="7" idx="3"/>
            <a:endCxn id="8" idx="1"/>
          </p:cNvCxnSpPr>
          <p:nvPr/>
        </p:nvCxnSpPr>
        <p:spPr>
          <a:xfrm>
            <a:off x="4567233" y="3429000"/>
            <a:ext cx="189769" cy="0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9" name="Straight Arrow Connector 58">
            <a:extLst>
              <a:ext uri="{FF2B5EF4-FFF2-40B4-BE49-F238E27FC236}">
                <a16:creationId xmlns:a16="http://schemas.microsoft.com/office/drawing/2014/main" id="{BC1E9EC9-C972-474F-8E34-7293B5FBE74B}"/>
              </a:ext>
            </a:extLst>
          </p:cNvPr>
          <p:cNvCxnSpPr>
            <a:cxnSpLocks/>
            <a:stCxn id="7" idx="2"/>
            <a:endCxn id="40" idx="0"/>
          </p:cNvCxnSpPr>
          <p:nvPr/>
        </p:nvCxnSpPr>
        <p:spPr>
          <a:xfrm flipH="1">
            <a:off x="3630029" y="3843617"/>
            <a:ext cx="1" cy="193516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EAF4428C-3288-4AC1-9799-8A17EEAB92A7}"/>
              </a:ext>
            </a:extLst>
          </p:cNvPr>
          <p:cNvSpPr txBox="1"/>
          <p:nvPr/>
        </p:nvSpPr>
        <p:spPr>
          <a:xfrm>
            <a:off x="537881" y="2001476"/>
            <a:ext cx="3848612" cy="49866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marL="174625" indent="-174625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b="1" dirty="0">
                <a:latin typeface="Times" panose="02020603050405020304" pitchFamily="18" charset="0"/>
                <a:cs typeface="Times" panose="02020603050405020304" pitchFamily="18" charset="0"/>
              </a:rPr>
              <a:t>Top risk identification process</a:t>
            </a:r>
          </a:p>
        </p:txBody>
      </p:sp>
    </p:spTree>
    <p:extLst>
      <p:ext uri="{BB962C8B-B14F-4D97-AF65-F5344CB8AC3E}">
        <p14:creationId xmlns:p14="http://schemas.microsoft.com/office/powerpoint/2010/main" val="148163434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2F4003-6F7E-4CF6-9C6D-8A0CB86BD4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Top 12 Major Risks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60742CA-4DAF-4437-A832-8BDE7078B0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CAD1CC-3D4E-204A-B9A6-B313B9149B73}" type="slidenum">
              <a:rPr lang="en-US" smtClean="0"/>
              <a:t>15</a:t>
            </a:fld>
            <a:endParaRPr lang="en-US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896D38AB-37B1-4845-A9A9-8E846E708D7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1167413"/>
              </p:ext>
            </p:extLst>
          </p:nvPr>
        </p:nvGraphicFramePr>
        <p:xfrm>
          <a:off x="4833257" y="2038467"/>
          <a:ext cx="3828869" cy="4129199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780870">
                  <a:extLst>
                    <a:ext uri="{9D8B030D-6E8A-4147-A177-3AD203B41FA5}">
                      <a16:colId xmlns:a16="http://schemas.microsoft.com/office/drawing/2014/main" val="2007632288"/>
                    </a:ext>
                  </a:extLst>
                </a:gridCol>
                <a:gridCol w="3047999">
                  <a:extLst>
                    <a:ext uri="{9D8B030D-6E8A-4147-A177-3AD203B41FA5}">
                      <a16:colId xmlns:a16="http://schemas.microsoft.com/office/drawing/2014/main" val="320158204"/>
                    </a:ext>
                  </a:extLst>
                </a:gridCol>
              </a:tblGrid>
              <a:tr h="44692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b="0" dirty="0">
                          <a:effectLst/>
                          <a:latin typeface="Times" pitchFamily="2" charset="0"/>
                        </a:rPr>
                        <a:t>Ranking</a:t>
                      </a:r>
                      <a:endParaRPr lang="en-US" sz="1400" b="0" dirty="0">
                        <a:effectLst/>
                        <a:latin typeface="Times" pitchFamily="2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b="0" dirty="0">
                          <a:effectLst/>
                          <a:latin typeface="Times" pitchFamily="2" charset="0"/>
                        </a:rPr>
                        <a:t>Risk</a:t>
                      </a:r>
                      <a:endParaRPr lang="en-US" sz="1400" b="0" dirty="0">
                        <a:effectLst/>
                        <a:latin typeface="Times" pitchFamily="2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5650715"/>
                  </a:ext>
                </a:extLst>
              </a:tr>
              <a:tr h="28179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dirty="0">
                          <a:effectLst/>
                          <a:latin typeface="Times" pitchFamily="2" charset="0"/>
                        </a:rPr>
                        <a:t>1</a:t>
                      </a:r>
                      <a:endParaRPr lang="en-US" sz="1400" dirty="0">
                        <a:effectLst/>
                        <a:latin typeface="Times" pitchFamily="2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dirty="0">
                          <a:effectLst/>
                          <a:latin typeface="Times" pitchFamily="2" charset="0"/>
                        </a:rPr>
                        <a:t>Utility issues </a:t>
                      </a:r>
                      <a:endParaRPr lang="en-US" sz="1400" dirty="0">
                        <a:effectLst/>
                        <a:latin typeface="Times" pitchFamily="2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3952596264"/>
                  </a:ext>
                </a:extLst>
              </a:tr>
              <a:tr h="58252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dirty="0">
                          <a:effectLst/>
                          <a:latin typeface="Times" pitchFamily="2" charset="0"/>
                        </a:rPr>
                        <a:t>2</a:t>
                      </a:r>
                      <a:endParaRPr lang="en-US" sz="1400" dirty="0">
                        <a:effectLst/>
                        <a:latin typeface="Times" pitchFamily="2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dirty="0">
                          <a:effectLst/>
                          <a:latin typeface="Times" pitchFamily="2" charset="0"/>
                        </a:rPr>
                        <a:t>Poor or incomplete project scope definition during the scoping phase</a:t>
                      </a:r>
                      <a:endParaRPr lang="en-US" sz="1400" dirty="0">
                        <a:effectLst/>
                        <a:latin typeface="Times" pitchFamily="2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965967473"/>
                  </a:ext>
                </a:extLst>
              </a:tr>
              <a:tr h="28179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dirty="0">
                          <a:effectLst/>
                          <a:latin typeface="Times" pitchFamily="2" charset="0"/>
                        </a:rPr>
                        <a:t>3</a:t>
                      </a:r>
                      <a:endParaRPr lang="en-US" sz="1400" dirty="0">
                        <a:effectLst/>
                        <a:latin typeface="Times" pitchFamily="2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dirty="0">
                          <a:effectLst/>
                          <a:latin typeface="Times" pitchFamily="2" charset="0"/>
                        </a:rPr>
                        <a:t>Unexpected geotechnical issues</a:t>
                      </a:r>
                      <a:endParaRPr lang="en-US" sz="1400" dirty="0">
                        <a:effectLst/>
                        <a:latin typeface="Times" pitchFamily="2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3935578600"/>
                  </a:ext>
                </a:extLst>
              </a:tr>
              <a:tr h="28179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dirty="0">
                          <a:effectLst/>
                          <a:latin typeface="Times" pitchFamily="2" charset="0"/>
                        </a:rPr>
                        <a:t>4</a:t>
                      </a:r>
                      <a:endParaRPr lang="en-US" sz="1400" dirty="0">
                        <a:effectLst/>
                        <a:latin typeface="Times" pitchFamily="2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dirty="0">
                          <a:effectLst/>
                          <a:latin typeface="Times" pitchFamily="2" charset="0"/>
                        </a:rPr>
                        <a:t>Design changes</a:t>
                      </a:r>
                      <a:endParaRPr lang="en-US" sz="1400" dirty="0">
                        <a:effectLst/>
                        <a:latin typeface="Times" pitchFamily="2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2196786490"/>
                  </a:ext>
                </a:extLst>
              </a:tr>
              <a:tr h="28179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>
                          <a:effectLst/>
                          <a:latin typeface="Times" pitchFamily="2" charset="0"/>
                        </a:rPr>
                        <a:t>5</a:t>
                      </a:r>
                      <a:endParaRPr lang="en-US" sz="1400">
                        <a:effectLst/>
                        <a:latin typeface="Times" pitchFamily="2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dirty="0">
                          <a:effectLst/>
                          <a:latin typeface="Times" pitchFamily="2" charset="0"/>
                        </a:rPr>
                        <a:t>Constructability issues</a:t>
                      </a:r>
                      <a:endParaRPr lang="en-US" sz="1400" dirty="0">
                        <a:effectLst/>
                        <a:latin typeface="Times" pitchFamily="2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2689111934"/>
                  </a:ext>
                </a:extLst>
              </a:tr>
              <a:tr h="28179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dirty="0">
                          <a:effectLst/>
                          <a:latin typeface="Times" pitchFamily="2" charset="0"/>
                        </a:rPr>
                        <a:t>6</a:t>
                      </a:r>
                      <a:endParaRPr lang="en-US" sz="1400" dirty="0">
                        <a:effectLst/>
                        <a:latin typeface="Times" pitchFamily="2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dirty="0">
                          <a:effectLst/>
                          <a:latin typeface="Times" pitchFamily="2" charset="0"/>
                        </a:rPr>
                        <a:t>Contractor availability and competition</a:t>
                      </a:r>
                      <a:endParaRPr lang="en-US" sz="1400" dirty="0">
                        <a:effectLst/>
                        <a:latin typeface="Times" pitchFamily="2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3122561785"/>
                  </a:ext>
                </a:extLst>
              </a:tr>
              <a:tr h="28179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dirty="0">
                          <a:effectLst/>
                          <a:latin typeface="Times" pitchFamily="2" charset="0"/>
                        </a:rPr>
                        <a:t>7</a:t>
                      </a:r>
                      <a:endParaRPr lang="en-US" sz="1400" dirty="0">
                        <a:effectLst/>
                        <a:latin typeface="Times" pitchFamily="2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dirty="0">
                          <a:effectLst/>
                          <a:latin typeface="Times" pitchFamily="2" charset="0"/>
                        </a:rPr>
                        <a:t>Railroad involvement</a:t>
                      </a:r>
                      <a:endParaRPr lang="en-US" sz="1400" dirty="0">
                        <a:effectLst/>
                        <a:latin typeface="Times" pitchFamily="2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2654842551"/>
                  </a:ext>
                </a:extLst>
              </a:tr>
              <a:tr h="28179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dirty="0">
                          <a:effectLst/>
                          <a:latin typeface="Times" pitchFamily="2" charset="0"/>
                        </a:rPr>
                        <a:t>8</a:t>
                      </a:r>
                      <a:endParaRPr lang="en-US" sz="1400" dirty="0">
                        <a:effectLst/>
                        <a:latin typeface="Times" pitchFamily="2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dirty="0">
                          <a:effectLst/>
                          <a:latin typeface="Times" pitchFamily="2" charset="0"/>
                        </a:rPr>
                        <a:t>Market conditions</a:t>
                      </a:r>
                      <a:endParaRPr lang="en-US" sz="1400" dirty="0">
                        <a:effectLst/>
                        <a:latin typeface="Times" pitchFamily="2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242027492"/>
                  </a:ext>
                </a:extLst>
              </a:tr>
              <a:tr h="28179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dirty="0">
                          <a:effectLst/>
                          <a:latin typeface="Times" pitchFamily="2" charset="0"/>
                        </a:rPr>
                        <a:t>9</a:t>
                      </a:r>
                      <a:endParaRPr lang="en-US" sz="1400" dirty="0">
                        <a:effectLst/>
                        <a:latin typeface="Times" pitchFamily="2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dirty="0">
                          <a:effectLst/>
                          <a:latin typeface="Times" pitchFamily="2" charset="0"/>
                        </a:rPr>
                        <a:t>Late changes requested by stakeholders</a:t>
                      </a:r>
                      <a:endParaRPr lang="en-US" sz="1400" dirty="0">
                        <a:effectLst/>
                        <a:latin typeface="Times" pitchFamily="2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3839046873"/>
                  </a:ext>
                </a:extLst>
              </a:tr>
              <a:tr h="28179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dirty="0">
                          <a:effectLst/>
                          <a:latin typeface="Times" pitchFamily="2" charset="0"/>
                        </a:rPr>
                        <a:t>10</a:t>
                      </a:r>
                      <a:endParaRPr lang="en-US" sz="1400" dirty="0">
                        <a:effectLst/>
                        <a:latin typeface="Times" pitchFamily="2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dirty="0">
                          <a:effectLst/>
                          <a:latin typeface="Times" pitchFamily="2" charset="0"/>
                        </a:rPr>
                        <a:t>Project duration-related issues</a:t>
                      </a:r>
                      <a:endParaRPr lang="en-US" sz="1400" dirty="0">
                        <a:effectLst/>
                        <a:latin typeface="Times" pitchFamily="2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3632434779"/>
                  </a:ext>
                </a:extLst>
              </a:tr>
              <a:tr h="28179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dirty="0">
                          <a:effectLst/>
                          <a:latin typeface="Times" pitchFamily="2" charset="0"/>
                        </a:rPr>
                        <a:t>11</a:t>
                      </a:r>
                      <a:endParaRPr lang="en-US" sz="1400" dirty="0">
                        <a:effectLst/>
                        <a:latin typeface="Times" pitchFamily="2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dirty="0">
                          <a:effectLst/>
                          <a:latin typeface="Times" pitchFamily="2" charset="0"/>
                        </a:rPr>
                        <a:t>Errors in cost estimating</a:t>
                      </a:r>
                      <a:endParaRPr lang="en-US" sz="1400" dirty="0">
                        <a:effectLst/>
                        <a:latin typeface="Times" pitchFamily="2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649259598"/>
                  </a:ext>
                </a:extLst>
              </a:tr>
              <a:tr h="28179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dirty="0">
                          <a:effectLst/>
                          <a:latin typeface="Times" pitchFamily="2" charset="0"/>
                        </a:rPr>
                        <a:t>12</a:t>
                      </a:r>
                      <a:endParaRPr lang="en-US" sz="1400" dirty="0">
                        <a:effectLst/>
                        <a:latin typeface="Times" pitchFamily="2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dirty="0">
                          <a:effectLst/>
                          <a:latin typeface="Times" pitchFamily="2" charset="0"/>
                        </a:rPr>
                        <a:t>Funding availability</a:t>
                      </a:r>
                      <a:endParaRPr lang="en-US" sz="1400" dirty="0">
                        <a:effectLst/>
                        <a:latin typeface="Times" pitchFamily="2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3276727609"/>
                  </a:ext>
                </a:extLst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AC0DF771-624D-1549-951C-23C87C2B8F54}"/>
              </a:ext>
            </a:extLst>
          </p:cNvPr>
          <p:cNvSpPr txBox="1"/>
          <p:nvPr/>
        </p:nvSpPr>
        <p:spPr>
          <a:xfrm>
            <a:off x="4833258" y="1715766"/>
            <a:ext cx="188179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>
                <a:latin typeface="Times" pitchFamily="2" charset="0"/>
              </a:rPr>
              <a:t>Prioritized Top 12 risks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ECA6FD5-BDDA-0947-8F2F-040EB41F1E09}"/>
              </a:ext>
            </a:extLst>
          </p:cNvPr>
          <p:cNvSpPr/>
          <p:nvPr/>
        </p:nvSpPr>
        <p:spPr>
          <a:xfrm>
            <a:off x="349980" y="2038469"/>
            <a:ext cx="3943349" cy="415498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txBody>
          <a:bodyPr wrap="square" rtlCol="0" anchor="ctr">
            <a:noAutofit/>
          </a:bodyPr>
          <a:lstStyle/>
          <a:p>
            <a:pPr algn="ctr"/>
            <a:endParaRPr lang="en-US" dirty="0">
              <a:latin typeface="Helvetica" pitchFamily="2" charset="0"/>
            </a:endParaRP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F29BD457-4602-F04D-90A8-B3A2B50EBB15}"/>
              </a:ext>
            </a:extLst>
          </p:cNvPr>
          <p:cNvSpPr txBox="1"/>
          <p:nvPr/>
        </p:nvSpPr>
        <p:spPr>
          <a:xfrm>
            <a:off x="345214" y="2038469"/>
            <a:ext cx="199856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5888" indent="-115888">
              <a:buFont typeface="Arial" panose="020B0604020202020204" pitchFamily="34" charset="0"/>
              <a:buChar char="•"/>
            </a:pPr>
            <a:r>
              <a:rPr lang="en-US" sz="1200" dirty="0">
                <a:latin typeface="Times" pitchFamily="2" charset="0"/>
              </a:rPr>
              <a:t>Utility issues</a:t>
            </a:r>
            <a:endParaRPr lang="en-US" sz="1200" dirty="0">
              <a:latin typeface="Times" pitchFamily="2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115888" indent="-115888">
              <a:buFont typeface="Arial" panose="020B0604020202020204" pitchFamily="34" charset="0"/>
              <a:buChar char="•"/>
            </a:pPr>
            <a:r>
              <a:rPr lang="en-US" sz="1200" dirty="0">
                <a:latin typeface="Times" pitchFamily="2" charset="0"/>
              </a:rPr>
              <a:t>Unexpected geotechnical issues</a:t>
            </a:r>
          </a:p>
          <a:p>
            <a:pPr marL="115888" indent="-115888">
              <a:buFont typeface="Arial" panose="020B0604020202020204" pitchFamily="34" charset="0"/>
              <a:buChar char="•"/>
            </a:pPr>
            <a:r>
              <a:rPr lang="en-US" sz="1200" dirty="0">
                <a:latin typeface="Times" pitchFamily="2" charset="0"/>
              </a:rPr>
              <a:t>Constructability issues</a:t>
            </a:r>
            <a:endParaRPr lang="en-US" sz="1200" dirty="0">
              <a:latin typeface="Times" pitchFamily="2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115888" indent="-115888">
              <a:buFont typeface="Arial" panose="020B0604020202020204" pitchFamily="34" charset="0"/>
              <a:buChar char="•"/>
            </a:pPr>
            <a:r>
              <a:rPr lang="en-US" sz="1200" dirty="0">
                <a:latin typeface="Times" pitchFamily="2" charset="0"/>
              </a:rPr>
              <a:t>Railroad involvement</a:t>
            </a:r>
            <a:endParaRPr lang="en-US" sz="1200" dirty="0">
              <a:latin typeface="Times" pitchFamily="2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115888" indent="-115888">
              <a:buFont typeface="Arial" panose="020B0604020202020204" pitchFamily="34" charset="0"/>
              <a:buChar char="•"/>
            </a:pPr>
            <a:r>
              <a:rPr lang="en-US" sz="1200" dirty="0">
                <a:latin typeface="Times" pitchFamily="2" charset="0"/>
              </a:rPr>
              <a:t>Late changes requested by stakeholders</a:t>
            </a:r>
            <a:endParaRPr lang="en-US" sz="1200" dirty="0">
              <a:latin typeface="Times" pitchFamily="2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115888" indent="-115888">
              <a:buFont typeface="Arial" panose="020B0604020202020204" pitchFamily="34" charset="0"/>
              <a:buChar char="•"/>
            </a:pPr>
            <a:r>
              <a:rPr lang="en-US" sz="1200" dirty="0">
                <a:latin typeface="Times" pitchFamily="2" charset="0"/>
              </a:rPr>
              <a:t>Errors in cost estimating</a:t>
            </a:r>
            <a:endParaRPr lang="en-US" sz="1200" dirty="0">
              <a:latin typeface="Times" pitchFamily="2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115888" indent="-115888">
              <a:buFont typeface="Arial" panose="020B0604020202020204" pitchFamily="34" charset="0"/>
              <a:buChar char="•"/>
            </a:pPr>
            <a:r>
              <a:rPr lang="en-US" sz="1200" dirty="0">
                <a:latin typeface="Times" pitchFamily="2" charset="0"/>
              </a:rPr>
              <a:t>Maintenance of traffic/work zone traffic control </a:t>
            </a:r>
            <a:endParaRPr lang="en-US" sz="1200" dirty="0">
              <a:latin typeface="Times" pitchFamily="2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115888" indent="-115888">
              <a:buFont typeface="Arial" panose="020B0604020202020204" pitchFamily="34" charset="0"/>
              <a:buChar char="•"/>
            </a:pPr>
            <a:r>
              <a:rPr lang="en-US" sz="1200" dirty="0">
                <a:latin typeface="Times" pitchFamily="2" charset="0"/>
              </a:rPr>
              <a:t>Unknown or change in current asset conditions</a:t>
            </a:r>
            <a:endParaRPr lang="en-US" sz="1200" dirty="0">
              <a:latin typeface="Times" pitchFamily="2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115888" indent="-115888">
              <a:buFont typeface="Arial" panose="020B0604020202020204" pitchFamily="34" charset="0"/>
              <a:buChar char="•"/>
            </a:pPr>
            <a:r>
              <a:rPr lang="en-US" sz="1200" dirty="0">
                <a:latin typeface="Times" pitchFamily="2" charset="0"/>
              </a:rPr>
              <a:t>Unexpected archeological or historic findings</a:t>
            </a:r>
            <a:endParaRPr lang="en-US" sz="1200" dirty="0">
              <a:latin typeface="Times" pitchFamily="2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115888" indent="-115888">
              <a:buFont typeface="Arial" panose="020B0604020202020204" pitchFamily="34" charset="0"/>
              <a:buChar char="•"/>
            </a:pPr>
            <a:r>
              <a:rPr lang="en-US" sz="1200" dirty="0">
                <a:latin typeface="Times" pitchFamily="2" charset="0"/>
              </a:rPr>
              <a:t>Endangered/protected species encountered during construction</a:t>
            </a:r>
            <a:endParaRPr lang="en-US" sz="1200" dirty="0">
              <a:latin typeface="Times" pitchFamily="2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115888" indent="-115888">
              <a:buFont typeface="Arial" panose="020B0604020202020204" pitchFamily="34" charset="0"/>
              <a:buChar char="•"/>
            </a:pPr>
            <a:r>
              <a:rPr lang="en-US" sz="1200" dirty="0">
                <a:latin typeface="Times" pitchFamily="2" charset="0"/>
              </a:rPr>
              <a:t>Issues with new materials, technologies, and methods</a:t>
            </a:r>
            <a:endParaRPr lang="en-US" sz="1200" dirty="0">
              <a:latin typeface="Times" pitchFamily="2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115888" indent="-115888">
              <a:buFont typeface="Arial" panose="020B0604020202020204" pitchFamily="34" charset="0"/>
              <a:buChar char="•"/>
            </a:pPr>
            <a:r>
              <a:rPr lang="en-US" sz="1200" dirty="0">
                <a:latin typeface="Times" pitchFamily="2" charset="0"/>
              </a:rPr>
              <a:t>Coordination with other projects</a:t>
            </a:r>
            <a:endParaRPr lang="en-US" sz="1200" dirty="0">
              <a:latin typeface="Times" pitchFamily="2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A5AECD0C-9A15-DA4F-8638-322060E6E370}"/>
              </a:ext>
            </a:extLst>
          </p:cNvPr>
          <p:cNvSpPr txBox="1"/>
          <p:nvPr/>
        </p:nvSpPr>
        <p:spPr>
          <a:xfrm>
            <a:off x="2290003" y="2038469"/>
            <a:ext cx="199856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5888" indent="-115888">
              <a:buFont typeface="Arial" panose="020B0604020202020204" pitchFamily="34" charset="0"/>
              <a:buChar char="•"/>
            </a:pPr>
            <a:r>
              <a:rPr lang="en-US" sz="1200" dirty="0">
                <a:latin typeface="Times" pitchFamily="2" charset="0"/>
              </a:rPr>
              <a:t>Poor or incomplete project scope definition during the scoping phase</a:t>
            </a:r>
            <a:endParaRPr lang="en-US" sz="1200" dirty="0">
              <a:latin typeface="Times" pitchFamily="2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115888" indent="-115888">
              <a:buFont typeface="Arial" panose="020B0604020202020204" pitchFamily="34" charset="0"/>
              <a:buChar char="•"/>
            </a:pPr>
            <a:r>
              <a:rPr lang="en-US" sz="1200" dirty="0">
                <a:latin typeface="Times" pitchFamily="2" charset="0"/>
              </a:rPr>
              <a:t>Design changes</a:t>
            </a:r>
          </a:p>
          <a:p>
            <a:pPr marL="115888" indent="-115888">
              <a:buFont typeface="Arial" panose="020B0604020202020204" pitchFamily="34" charset="0"/>
              <a:buChar char="•"/>
            </a:pPr>
            <a:r>
              <a:rPr lang="en-US" sz="1200" dirty="0">
                <a:latin typeface="Times" pitchFamily="2" charset="0"/>
              </a:rPr>
              <a:t>Contractor availability and competition</a:t>
            </a:r>
            <a:endParaRPr lang="en-US" sz="1200" dirty="0">
              <a:latin typeface="Times" pitchFamily="2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115888" indent="-115888">
              <a:buFont typeface="Arial" panose="020B0604020202020204" pitchFamily="34" charset="0"/>
              <a:buChar char="•"/>
            </a:pPr>
            <a:r>
              <a:rPr lang="en-US" sz="1200" dirty="0">
                <a:latin typeface="Times" pitchFamily="2" charset="0"/>
              </a:rPr>
              <a:t>Market conditions</a:t>
            </a:r>
            <a:endParaRPr lang="en-US" sz="1200" dirty="0">
              <a:latin typeface="Times" pitchFamily="2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115888" indent="-115888">
              <a:buFont typeface="Arial" panose="020B0604020202020204" pitchFamily="34" charset="0"/>
              <a:buChar char="•"/>
            </a:pPr>
            <a:r>
              <a:rPr lang="en-US" sz="1200" dirty="0">
                <a:latin typeface="Times" pitchFamily="2" charset="0"/>
              </a:rPr>
              <a:t>Project duration-related issues</a:t>
            </a:r>
            <a:endParaRPr lang="en-US" sz="1200" dirty="0">
              <a:latin typeface="Times" pitchFamily="2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115888" indent="-115888">
              <a:buFont typeface="Arial" panose="020B0604020202020204" pitchFamily="34" charset="0"/>
              <a:buChar char="•"/>
            </a:pPr>
            <a:r>
              <a:rPr lang="en-US" sz="1200" dirty="0">
                <a:latin typeface="Times" pitchFamily="2" charset="0"/>
              </a:rPr>
              <a:t>Funding availability</a:t>
            </a:r>
            <a:endParaRPr lang="en-US" sz="1200" dirty="0">
              <a:latin typeface="Helvetica" pitchFamily="2" charset="0"/>
            </a:endParaRPr>
          </a:p>
          <a:p>
            <a:pPr marL="115888" indent="-115888">
              <a:buFont typeface="Arial" panose="020B0604020202020204" pitchFamily="34" charset="0"/>
              <a:buChar char="•"/>
            </a:pPr>
            <a:r>
              <a:rPr lang="en-US" sz="1200" dirty="0">
                <a:latin typeface="Times" pitchFamily="2" charset="0"/>
              </a:rPr>
              <a:t>Hazardous materials encountered during construction</a:t>
            </a:r>
          </a:p>
          <a:p>
            <a:pPr marL="115888" indent="-115888">
              <a:buFont typeface="Arial" panose="020B0604020202020204" pitchFamily="34" charset="0"/>
              <a:buChar char="•"/>
            </a:pPr>
            <a:r>
              <a:rPr lang="en-US" sz="1200" dirty="0">
                <a:latin typeface="Times" pitchFamily="2" charset="0"/>
              </a:rPr>
              <a:t>Coordination with government agencies</a:t>
            </a:r>
          </a:p>
          <a:p>
            <a:pPr marL="115888" indent="-115888">
              <a:buFont typeface="Arial" panose="020B0604020202020204" pitchFamily="34" charset="0"/>
              <a:buChar char="•"/>
            </a:pPr>
            <a:r>
              <a:rPr lang="en-US" sz="1200" dirty="0">
                <a:latin typeface="Times" pitchFamily="2" charset="0"/>
              </a:rPr>
              <a:t>Surveys late or in error</a:t>
            </a:r>
          </a:p>
          <a:p>
            <a:pPr marL="115888" indent="-115888">
              <a:buFont typeface="Arial" panose="020B0604020202020204" pitchFamily="34" charset="0"/>
              <a:buChar char="•"/>
            </a:pPr>
            <a:r>
              <a:rPr lang="en-US" sz="1200" dirty="0">
                <a:latin typeface="Times" pitchFamily="2" charset="0"/>
              </a:rPr>
              <a:t>Political risks</a:t>
            </a:r>
          </a:p>
          <a:p>
            <a:pPr marL="115888" indent="-115888">
              <a:buFont typeface="Arial" panose="020B0604020202020204" pitchFamily="34" charset="0"/>
              <a:buChar char="•"/>
            </a:pPr>
            <a:r>
              <a:rPr lang="en-US" sz="1200" dirty="0">
                <a:latin typeface="Times" pitchFamily="2" charset="0"/>
              </a:rPr>
              <a:t>Unanticipated noise impacts and noise mitigation</a:t>
            </a:r>
            <a:endParaRPr lang="en-US" sz="1200" dirty="0">
              <a:latin typeface="Times" pitchFamily="2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</p:txBody>
      </p:sp>
      <p:cxnSp>
        <p:nvCxnSpPr>
          <p:cNvPr id="66" name="Straight Connector 65">
            <a:extLst>
              <a:ext uri="{FF2B5EF4-FFF2-40B4-BE49-F238E27FC236}">
                <a16:creationId xmlns:a16="http://schemas.microsoft.com/office/drawing/2014/main" id="{A8BA04AC-6735-D84C-A45F-F395D8810A35}"/>
              </a:ext>
            </a:extLst>
          </p:cNvPr>
          <p:cNvCxnSpPr>
            <a:cxnSpLocks/>
          </p:cNvCxnSpPr>
          <p:nvPr/>
        </p:nvCxnSpPr>
        <p:spPr>
          <a:xfrm>
            <a:off x="2290003" y="2249714"/>
            <a:ext cx="0" cy="3574407"/>
          </a:xfrm>
          <a:prstGeom prst="line">
            <a:avLst/>
          </a:prstGeom>
          <a:ln>
            <a:prstDash val="dash"/>
            <a:tailEnd type="non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9" name="Right Arrow 68">
            <a:extLst>
              <a:ext uri="{FF2B5EF4-FFF2-40B4-BE49-F238E27FC236}">
                <a16:creationId xmlns:a16="http://schemas.microsoft.com/office/drawing/2014/main" id="{CAEDF53B-57E5-1E4A-AEE8-4A3B5E3BAF3B}"/>
              </a:ext>
            </a:extLst>
          </p:cNvPr>
          <p:cNvSpPr/>
          <p:nvPr/>
        </p:nvSpPr>
        <p:spPr>
          <a:xfrm>
            <a:off x="4432664" y="3634532"/>
            <a:ext cx="261257" cy="357051"/>
          </a:xfrm>
          <a:prstGeom prst="rightArrow">
            <a:avLst/>
          </a:prstGeom>
          <a:solidFill>
            <a:schemeClr val="accent1">
              <a:lumMod val="50000"/>
            </a:schemeClr>
          </a:solidFill>
        </p:spPr>
        <p:txBody>
          <a:bodyPr wrap="square" rtlCol="0" anchor="ctr">
            <a:noAutofit/>
          </a:bodyPr>
          <a:lstStyle/>
          <a:p>
            <a:pPr algn="ctr"/>
            <a:endParaRPr lang="en-US" dirty="0">
              <a:latin typeface="Helvetica" pitchFamily="2" charset="0"/>
            </a:endParaRP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EBEF6017-457E-734E-B92A-8BE4844145B3}"/>
              </a:ext>
            </a:extLst>
          </p:cNvPr>
          <p:cNvSpPr txBox="1"/>
          <p:nvPr/>
        </p:nvSpPr>
        <p:spPr>
          <a:xfrm>
            <a:off x="322221" y="1715766"/>
            <a:ext cx="2762295" cy="307777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1400" i="1" dirty="0">
                <a:latin typeface="Times" pitchFamily="2" charset="0"/>
              </a:rPr>
              <a:t>23 risks for contingency estimating</a:t>
            </a:r>
          </a:p>
        </p:txBody>
      </p:sp>
      <p:sp>
        <p:nvSpPr>
          <p:cNvPr id="27" name="Content Placeholder 2">
            <a:extLst>
              <a:ext uri="{FF2B5EF4-FFF2-40B4-BE49-F238E27FC236}">
                <a16:creationId xmlns:a16="http://schemas.microsoft.com/office/drawing/2014/main" id="{CFF9F022-DB19-4476-A36E-999CA0D45947}"/>
              </a:ext>
            </a:extLst>
          </p:cNvPr>
          <p:cNvSpPr txBox="1">
            <a:spLocks/>
          </p:cNvSpPr>
          <p:nvPr/>
        </p:nvSpPr>
        <p:spPr>
          <a:xfrm>
            <a:off x="3963607" y="14515"/>
            <a:ext cx="5180393" cy="36512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Helvetica" pitchFamily="2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Helvetica" pitchFamily="2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Helvetica" pitchFamily="2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Helvetica" pitchFamily="2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Helvetica" pitchFamily="2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Font typeface="Arial" panose="020B0604020202020204" pitchFamily="34" charset="0"/>
              <a:buNone/>
            </a:pPr>
            <a:r>
              <a:rPr lang="en-US" altLang="ko-KR" sz="1400" i="1"/>
              <a:t>4.</a:t>
            </a:r>
            <a:r>
              <a:rPr lang="ko-KR" altLang="en-US" sz="1400" i="1"/>
              <a:t> </a:t>
            </a:r>
            <a:r>
              <a:rPr lang="en-US" sz="1400" i="1"/>
              <a:t>Major Risks for Construction Contingency Consideration </a:t>
            </a:r>
            <a:endParaRPr lang="en-US" sz="1400" i="1" dirty="0"/>
          </a:p>
        </p:txBody>
      </p:sp>
    </p:spTree>
    <p:extLst>
      <p:ext uri="{BB962C8B-B14F-4D97-AF65-F5344CB8AC3E}">
        <p14:creationId xmlns:p14="http://schemas.microsoft.com/office/powerpoint/2010/main" val="317218139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2F4003-6F7E-4CF6-9C6D-8A0CB86BD4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Workflow of Estimating Contingency for High Priority risks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60742CA-4DAF-4437-A832-8BDE7078B0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976696" y="6369051"/>
            <a:ext cx="2057400" cy="365125"/>
          </a:xfrm>
        </p:spPr>
        <p:txBody>
          <a:bodyPr/>
          <a:lstStyle/>
          <a:p>
            <a:fld id="{01CAD1CC-3D4E-204A-B9A6-B313B9149B73}" type="slidenum">
              <a:rPr lang="en-US" smtClean="0"/>
              <a:t>16</a:t>
            </a:fld>
            <a:endParaRPr lang="en-US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4DBF9661-899B-3641-924D-76C6CF6F63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04760" y="19892"/>
            <a:ext cx="6639240" cy="365125"/>
          </a:xfrm>
        </p:spPr>
        <p:txBody>
          <a:bodyPr>
            <a:noAutofit/>
          </a:bodyPr>
          <a:lstStyle/>
          <a:p>
            <a:pPr marL="0" indent="0" algn="r">
              <a:buNone/>
            </a:pPr>
            <a:r>
              <a:rPr lang="en-US" altLang="ko-KR" sz="1400" i="1" dirty="0"/>
              <a:t>5.</a:t>
            </a:r>
            <a:r>
              <a:rPr lang="ko-KR" altLang="en-US" sz="1400" i="1" dirty="0"/>
              <a:t> </a:t>
            </a:r>
            <a:r>
              <a:rPr lang="en-US" sz="1400" i="1" dirty="0"/>
              <a:t>Guidance on Risk-Driven Approach for Estimating Construction Contingencies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295E351-FEAD-4D85-858F-93E6B2371265}"/>
              </a:ext>
            </a:extLst>
          </p:cNvPr>
          <p:cNvSpPr txBox="1"/>
          <p:nvPr/>
        </p:nvSpPr>
        <p:spPr>
          <a:xfrm>
            <a:off x="4546600" y="3556000"/>
            <a:ext cx="4178295" cy="212006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285750" indent="-28575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>
                <a:latin typeface="Times" panose="02020603050405020304" pitchFamily="18" charset="0"/>
                <a:cs typeface="Times" panose="02020603050405020304" pitchFamily="18" charset="0"/>
              </a:rPr>
              <a:t>Help more thorough and comprehensive risk considerations.</a:t>
            </a:r>
          </a:p>
          <a:p>
            <a:pPr marL="285750" indent="-28575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>
                <a:latin typeface="Times" panose="02020603050405020304" pitchFamily="18" charset="0"/>
                <a:cs typeface="Times" panose="02020603050405020304" pitchFamily="18" charset="0"/>
              </a:rPr>
              <a:t>Can reflect project characteristics rather than simply apply pre-defined percentages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96C84D3F-C978-CB47-A28E-50E9F1B196F7}"/>
              </a:ext>
            </a:extLst>
          </p:cNvPr>
          <p:cNvGrpSpPr/>
          <p:nvPr/>
        </p:nvGrpSpPr>
        <p:grpSpPr>
          <a:xfrm>
            <a:off x="840967" y="1623091"/>
            <a:ext cx="4640250" cy="4846320"/>
            <a:chOff x="840967" y="1623091"/>
            <a:chExt cx="4640250" cy="4270360"/>
          </a:xfrm>
        </p:grpSpPr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0DD93289-181D-2D4A-B489-BA2B50951ED4}"/>
                </a:ext>
              </a:extLst>
            </p:cNvPr>
            <p:cNvSpPr/>
            <p:nvPr/>
          </p:nvSpPr>
          <p:spPr>
            <a:xfrm>
              <a:off x="840973" y="1690689"/>
              <a:ext cx="1920240" cy="47318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r>
                <a:rPr lang="en-US" sz="1000" dirty="0">
                  <a:latin typeface="Arial" panose="020B0604020202020204" pitchFamily="34" charset="0"/>
                  <a:cs typeface="Arial" panose="020B0604020202020204" pitchFamily="34" charset="0"/>
                </a:rPr>
                <a:t>1. Determine project characteristics, conditions, and environments</a:t>
              </a:r>
            </a:p>
          </p:txBody>
        </p:sp>
        <p:sp>
          <p:nvSpPr>
            <p:cNvPr id="34" name="Diamond 33">
              <a:extLst>
                <a:ext uri="{FF2B5EF4-FFF2-40B4-BE49-F238E27FC236}">
                  <a16:creationId xmlns:a16="http://schemas.microsoft.com/office/drawing/2014/main" id="{90CBF6B5-DD44-2341-B3B1-E6F502DFB070}"/>
                </a:ext>
              </a:extLst>
            </p:cNvPr>
            <p:cNvSpPr/>
            <p:nvPr/>
          </p:nvSpPr>
          <p:spPr>
            <a:xfrm>
              <a:off x="2976509" y="1623091"/>
              <a:ext cx="1737361" cy="608385"/>
            </a:xfrm>
            <a:prstGeom prst="diamond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r>
                <a:rPr lang="en-US" sz="1000" dirty="0">
                  <a:latin typeface="Arial" panose="020B0604020202020204" pitchFamily="34" charset="0"/>
                  <a:cs typeface="Arial" panose="020B0604020202020204" pitchFamily="34" charset="0"/>
                </a:rPr>
                <a:t>Is there any trigger?</a:t>
              </a:r>
            </a:p>
          </p:txBody>
        </p:sp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660C827D-5CF2-B14C-AB55-AED171EDBA0B}"/>
                </a:ext>
              </a:extLst>
            </p:cNvPr>
            <p:cNvSpPr txBox="1"/>
            <p:nvPr/>
          </p:nvSpPr>
          <p:spPr>
            <a:xfrm>
              <a:off x="1803057" y="3451616"/>
              <a:ext cx="447831" cy="18202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1000" dirty="0">
                  <a:latin typeface="Arial" panose="020B0604020202020204" pitchFamily="34" charset="0"/>
                  <a:cs typeface="Arial" panose="020B0604020202020204" pitchFamily="34" charset="0"/>
                </a:rPr>
                <a:t>Yes</a:t>
              </a:r>
            </a:p>
          </p:txBody>
        </p:sp>
        <p:sp>
          <p:nvSpPr>
            <p:cNvPr id="36" name="Rounded Rectangle 35">
              <a:extLst>
                <a:ext uri="{FF2B5EF4-FFF2-40B4-BE49-F238E27FC236}">
                  <a16:creationId xmlns:a16="http://schemas.microsoft.com/office/drawing/2014/main" id="{92EC6C97-8CE4-2848-9CF5-373D012228AD}"/>
                </a:ext>
              </a:extLst>
            </p:cNvPr>
            <p:cNvSpPr/>
            <p:nvPr/>
          </p:nvSpPr>
          <p:spPr>
            <a:xfrm>
              <a:off x="4940431" y="1690689"/>
              <a:ext cx="540786" cy="473188"/>
            </a:xfrm>
            <a:prstGeom prst="round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r>
                <a:rPr lang="en-US" sz="1000" dirty="0">
                  <a:latin typeface="Arial" panose="020B0604020202020204" pitchFamily="34" charset="0"/>
                  <a:cs typeface="Arial" panose="020B0604020202020204" pitchFamily="34" charset="0"/>
                </a:rPr>
                <a:t>Stop</a:t>
              </a:r>
            </a:p>
          </p:txBody>
        </p:sp>
        <p:sp>
          <p:nvSpPr>
            <p:cNvPr id="37" name="Rectangle 36">
              <a:extLst>
                <a:ext uri="{FF2B5EF4-FFF2-40B4-BE49-F238E27FC236}">
                  <a16:creationId xmlns:a16="http://schemas.microsoft.com/office/drawing/2014/main" id="{18857A09-5D74-9B43-8A6B-BC60FA750F6C}"/>
                </a:ext>
              </a:extLst>
            </p:cNvPr>
            <p:cNvSpPr/>
            <p:nvPr/>
          </p:nvSpPr>
          <p:spPr>
            <a:xfrm>
              <a:off x="840973" y="2385727"/>
              <a:ext cx="1920240" cy="40559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r>
                <a:rPr lang="en-US" sz="1000" dirty="0">
                  <a:latin typeface="Arial" panose="020B0604020202020204" pitchFamily="34" charset="0"/>
                  <a:cs typeface="Arial" panose="020B0604020202020204" pitchFamily="34" charset="0"/>
                </a:rPr>
                <a:t>3. Conduct qualitative assessment</a:t>
              </a:r>
            </a:p>
          </p:txBody>
        </p:sp>
        <p:sp>
          <p:nvSpPr>
            <p:cNvPr id="38" name="Rectangle 37">
              <a:extLst>
                <a:ext uri="{FF2B5EF4-FFF2-40B4-BE49-F238E27FC236}">
                  <a16:creationId xmlns:a16="http://schemas.microsoft.com/office/drawing/2014/main" id="{E7D5727A-B4BD-E943-AD17-D667C7F7D303}"/>
                </a:ext>
              </a:extLst>
            </p:cNvPr>
            <p:cNvSpPr/>
            <p:nvPr/>
          </p:nvSpPr>
          <p:spPr>
            <a:xfrm>
              <a:off x="840973" y="3679144"/>
              <a:ext cx="1920240" cy="40559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r>
                <a:rPr lang="en-US" sz="1000" dirty="0">
                  <a:latin typeface="Arial" panose="020B0604020202020204" pitchFamily="34" charset="0"/>
                  <a:cs typeface="Arial" panose="020B0604020202020204" pitchFamily="34" charset="0"/>
                </a:rPr>
                <a:t>4. Gather information &amp; data from SMEs</a:t>
              </a:r>
            </a:p>
          </p:txBody>
        </p:sp>
        <p:sp>
          <p:nvSpPr>
            <p:cNvPr id="39" name="Rectangle 38">
              <a:extLst>
                <a:ext uri="{FF2B5EF4-FFF2-40B4-BE49-F238E27FC236}">
                  <a16:creationId xmlns:a16="http://schemas.microsoft.com/office/drawing/2014/main" id="{FE6D1838-1395-0B4B-9671-9A98C011E0A9}"/>
                </a:ext>
              </a:extLst>
            </p:cNvPr>
            <p:cNvSpPr/>
            <p:nvPr/>
          </p:nvSpPr>
          <p:spPr>
            <a:xfrm>
              <a:off x="840973" y="4229789"/>
              <a:ext cx="1920240" cy="40559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r>
                <a:rPr lang="en-US" sz="1000" dirty="0">
                  <a:latin typeface="Arial" panose="020B0604020202020204" pitchFamily="34" charset="0"/>
                  <a:cs typeface="Arial" panose="020B0604020202020204" pitchFamily="34" charset="0"/>
                </a:rPr>
                <a:t>5. Determine the probability and cost impact of the risk</a:t>
              </a:r>
            </a:p>
          </p:txBody>
        </p:sp>
        <p:cxnSp>
          <p:nvCxnSpPr>
            <p:cNvPr id="40" name="Straight Arrow Connector 39">
              <a:extLst>
                <a:ext uri="{FF2B5EF4-FFF2-40B4-BE49-F238E27FC236}">
                  <a16:creationId xmlns:a16="http://schemas.microsoft.com/office/drawing/2014/main" id="{840DE6E1-5EE6-0E41-A519-033568815E94}"/>
                </a:ext>
              </a:extLst>
            </p:cNvPr>
            <p:cNvCxnSpPr>
              <a:stCxn id="38" idx="2"/>
              <a:endCxn id="39" idx="0"/>
            </p:cNvCxnSpPr>
            <p:nvPr/>
          </p:nvCxnSpPr>
          <p:spPr>
            <a:xfrm>
              <a:off x="1801093" y="4084734"/>
              <a:ext cx="0" cy="145055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1" name="Parallelogram 40">
              <a:extLst>
                <a:ext uri="{FF2B5EF4-FFF2-40B4-BE49-F238E27FC236}">
                  <a16:creationId xmlns:a16="http://schemas.microsoft.com/office/drawing/2014/main" id="{74611778-569D-BA48-8294-7DB41E63FBBC}"/>
                </a:ext>
              </a:extLst>
            </p:cNvPr>
            <p:cNvSpPr/>
            <p:nvPr/>
          </p:nvSpPr>
          <p:spPr>
            <a:xfrm>
              <a:off x="840973" y="5420263"/>
              <a:ext cx="1920240" cy="473188"/>
            </a:xfrm>
            <a:prstGeom prst="parallelogram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r>
                <a:rPr lang="en-US" sz="1000" dirty="0">
                  <a:latin typeface="Arial" panose="020B0604020202020204" pitchFamily="34" charset="0"/>
                  <a:cs typeface="Arial" panose="020B0604020202020204" pitchFamily="34" charset="0"/>
                </a:rPr>
                <a:t>Output the contingency amount for the risk </a:t>
              </a:r>
            </a:p>
          </p:txBody>
        </p:sp>
        <p:sp>
          <p:nvSpPr>
            <p:cNvPr id="42" name="Rectangle 41">
              <a:extLst>
                <a:ext uri="{FF2B5EF4-FFF2-40B4-BE49-F238E27FC236}">
                  <a16:creationId xmlns:a16="http://schemas.microsoft.com/office/drawing/2014/main" id="{97FF6511-F3DB-D44C-B949-3CD22AD5E33F}"/>
                </a:ext>
              </a:extLst>
            </p:cNvPr>
            <p:cNvSpPr/>
            <p:nvPr/>
          </p:nvSpPr>
          <p:spPr>
            <a:xfrm>
              <a:off x="2976509" y="2385727"/>
              <a:ext cx="1737361" cy="40559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r>
                <a:rPr lang="en-US" sz="1000" dirty="0">
                  <a:latin typeface="Arial" panose="020B0604020202020204" pitchFamily="34" charset="0"/>
                  <a:cs typeface="Arial" panose="020B0604020202020204" pitchFamily="34" charset="0"/>
                </a:rPr>
                <a:t>2. Contact subject matter experts (SMEs)</a:t>
              </a:r>
            </a:p>
          </p:txBody>
        </p:sp>
        <p:sp>
          <p:nvSpPr>
            <p:cNvPr id="43" name="Diamond 42">
              <a:extLst>
                <a:ext uri="{FF2B5EF4-FFF2-40B4-BE49-F238E27FC236}">
                  <a16:creationId xmlns:a16="http://schemas.microsoft.com/office/drawing/2014/main" id="{9471D8DA-7538-3F4C-AB8F-25B77A33DA75}"/>
                </a:ext>
              </a:extLst>
            </p:cNvPr>
            <p:cNvSpPr/>
            <p:nvPr/>
          </p:nvSpPr>
          <p:spPr>
            <a:xfrm>
              <a:off x="840973" y="2935221"/>
              <a:ext cx="1920240" cy="608385"/>
            </a:xfrm>
            <a:prstGeom prst="diamond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r>
                <a:rPr lang="en-US" sz="1000" dirty="0">
                  <a:latin typeface="Arial" panose="020B0604020202020204" pitchFamily="34" charset="0"/>
                  <a:cs typeface="Arial" panose="020B0604020202020204" pitchFamily="34" charset="0"/>
                </a:rPr>
                <a:t>Is this risk significant?</a:t>
              </a:r>
            </a:p>
          </p:txBody>
        </p:sp>
        <p:cxnSp>
          <p:nvCxnSpPr>
            <p:cNvPr id="44" name="Straight Arrow Connector 43">
              <a:extLst>
                <a:ext uri="{FF2B5EF4-FFF2-40B4-BE49-F238E27FC236}">
                  <a16:creationId xmlns:a16="http://schemas.microsoft.com/office/drawing/2014/main" id="{FED53D07-F2A2-5A48-9ACF-E6458080C186}"/>
                </a:ext>
              </a:extLst>
            </p:cNvPr>
            <p:cNvCxnSpPr>
              <a:cxnSpLocks/>
            </p:cNvCxnSpPr>
            <p:nvPr/>
          </p:nvCxnSpPr>
          <p:spPr>
            <a:xfrm>
              <a:off x="2755006" y="1927283"/>
              <a:ext cx="228600" cy="1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Arrow Connector 44">
              <a:extLst>
                <a:ext uri="{FF2B5EF4-FFF2-40B4-BE49-F238E27FC236}">
                  <a16:creationId xmlns:a16="http://schemas.microsoft.com/office/drawing/2014/main" id="{18A67738-A9BA-6344-8967-CEF06B8A7BDC}"/>
                </a:ext>
              </a:extLst>
            </p:cNvPr>
            <p:cNvCxnSpPr>
              <a:stCxn id="34" idx="2"/>
              <a:endCxn id="42" idx="0"/>
            </p:cNvCxnSpPr>
            <p:nvPr/>
          </p:nvCxnSpPr>
          <p:spPr>
            <a:xfrm>
              <a:off x="3845189" y="2231476"/>
              <a:ext cx="0" cy="154251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Arrow Connector 45">
              <a:extLst>
                <a:ext uri="{FF2B5EF4-FFF2-40B4-BE49-F238E27FC236}">
                  <a16:creationId xmlns:a16="http://schemas.microsoft.com/office/drawing/2014/main" id="{C49B6656-874A-9F4D-8BB8-5761332CAD2E}"/>
                </a:ext>
              </a:extLst>
            </p:cNvPr>
            <p:cNvCxnSpPr>
              <a:stCxn id="34" idx="3"/>
              <a:endCxn id="36" idx="1"/>
            </p:cNvCxnSpPr>
            <p:nvPr/>
          </p:nvCxnSpPr>
          <p:spPr>
            <a:xfrm flipV="1">
              <a:off x="4713870" y="1927283"/>
              <a:ext cx="226561" cy="1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7" name="TextBox 46">
              <a:extLst>
                <a:ext uri="{FF2B5EF4-FFF2-40B4-BE49-F238E27FC236}">
                  <a16:creationId xmlns:a16="http://schemas.microsoft.com/office/drawing/2014/main" id="{54ACA441-35FA-824F-A9C5-0C5E358C9E02}"/>
                </a:ext>
              </a:extLst>
            </p:cNvPr>
            <p:cNvSpPr txBox="1"/>
            <p:nvPr/>
          </p:nvSpPr>
          <p:spPr>
            <a:xfrm>
              <a:off x="4559656" y="1708183"/>
              <a:ext cx="447831" cy="18202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1000" dirty="0">
                  <a:latin typeface="Arial" panose="020B0604020202020204" pitchFamily="34" charset="0"/>
                  <a:cs typeface="Arial" panose="020B0604020202020204" pitchFamily="34" charset="0"/>
                </a:rPr>
                <a:t>No</a:t>
              </a:r>
            </a:p>
          </p:txBody>
        </p:sp>
        <p:sp>
          <p:nvSpPr>
            <p:cNvPr id="48" name="TextBox 47">
              <a:extLst>
                <a:ext uri="{FF2B5EF4-FFF2-40B4-BE49-F238E27FC236}">
                  <a16:creationId xmlns:a16="http://schemas.microsoft.com/office/drawing/2014/main" id="{44F0E18A-467E-1445-B1E4-E9C05318E2BD}"/>
                </a:ext>
              </a:extLst>
            </p:cNvPr>
            <p:cNvSpPr txBox="1"/>
            <p:nvPr/>
          </p:nvSpPr>
          <p:spPr>
            <a:xfrm>
              <a:off x="3906557" y="2168235"/>
              <a:ext cx="447831" cy="18202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1000" dirty="0">
                  <a:latin typeface="Arial" panose="020B0604020202020204" pitchFamily="34" charset="0"/>
                  <a:cs typeface="Arial" panose="020B0604020202020204" pitchFamily="34" charset="0"/>
                </a:rPr>
                <a:t>Yes</a:t>
              </a:r>
            </a:p>
          </p:txBody>
        </p:sp>
        <p:cxnSp>
          <p:nvCxnSpPr>
            <p:cNvPr id="49" name="Straight Arrow Connector 48">
              <a:extLst>
                <a:ext uri="{FF2B5EF4-FFF2-40B4-BE49-F238E27FC236}">
                  <a16:creationId xmlns:a16="http://schemas.microsoft.com/office/drawing/2014/main" id="{13F54CD9-6E6C-4841-98CD-9FF759BC7734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2747918" y="2588522"/>
              <a:ext cx="228600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Arrow Connector 49">
              <a:extLst>
                <a:ext uri="{FF2B5EF4-FFF2-40B4-BE49-F238E27FC236}">
                  <a16:creationId xmlns:a16="http://schemas.microsoft.com/office/drawing/2014/main" id="{557A2EFE-5847-9841-B8E1-BC3F37EA939E}"/>
                </a:ext>
              </a:extLst>
            </p:cNvPr>
            <p:cNvCxnSpPr>
              <a:stCxn id="37" idx="2"/>
              <a:endCxn id="43" idx="0"/>
            </p:cNvCxnSpPr>
            <p:nvPr/>
          </p:nvCxnSpPr>
          <p:spPr>
            <a:xfrm>
              <a:off x="1801093" y="2791317"/>
              <a:ext cx="0" cy="143904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Arrow Connector 50">
              <a:extLst>
                <a:ext uri="{FF2B5EF4-FFF2-40B4-BE49-F238E27FC236}">
                  <a16:creationId xmlns:a16="http://schemas.microsoft.com/office/drawing/2014/main" id="{1633EC09-0766-074E-BD25-D9EF889DCD50}"/>
                </a:ext>
              </a:extLst>
            </p:cNvPr>
            <p:cNvCxnSpPr>
              <a:stCxn id="43" idx="2"/>
              <a:endCxn id="38" idx="0"/>
            </p:cNvCxnSpPr>
            <p:nvPr/>
          </p:nvCxnSpPr>
          <p:spPr>
            <a:xfrm>
              <a:off x="1801093" y="3543606"/>
              <a:ext cx="0" cy="135538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2" name="Rounded Rectangle 51">
              <a:extLst>
                <a:ext uri="{FF2B5EF4-FFF2-40B4-BE49-F238E27FC236}">
                  <a16:creationId xmlns:a16="http://schemas.microsoft.com/office/drawing/2014/main" id="{297A31CD-D93F-4C44-AAA8-4E9B1F93327E}"/>
                </a:ext>
              </a:extLst>
            </p:cNvPr>
            <p:cNvSpPr/>
            <p:nvPr/>
          </p:nvSpPr>
          <p:spPr>
            <a:xfrm>
              <a:off x="2989855" y="3004161"/>
              <a:ext cx="540786" cy="473188"/>
            </a:xfrm>
            <a:prstGeom prst="round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r>
                <a:rPr lang="en-US" sz="1000" dirty="0">
                  <a:latin typeface="Arial" panose="020B0604020202020204" pitchFamily="34" charset="0"/>
                  <a:cs typeface="Arial" panose="020B0604020202020204" pitchFamily="34" charset="0"/>
                </a:rPr>
                <a:t>Stop</a:t>
              </a:r>
            </a:p>
          </p:txBody>
        </p:sp>
        <p:cxnSp>
          <p:nvCxnSpPr>
            <p:cNvPr id="53" name="Straight Arrow Connector 52">
              <a:extLst>
                <a:ext uri="{FF2B5EF4-FFF2-40B4-BE49-F238E27FC236}">
                  <a16:creationId xmlns:a16="http://schemas.microsoft.com/office/drawing/2014/main" id="{EE12DE90-3603-AF48-91C7-97CC7A67DF3F}"/>
                </a:ext>
              </a:extLst>
            </p:cNvPr>
            <p:cNvCxnSpPr>
              <a:cxnSpLocks/>
            </p:cNvCxnSpPr>
            <p:nvPr/>
          </p:nvCxnSpPr>
          <p:spPr>
            <a:xfrm>
              <a:off x="2757101" y="3240756"/>
              <a:ext cx="234209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4" name="TextBox 53">
              <a:extLst>
                <a:ext uri="{FF2B5EF4-FFF2-40B4-BE49-F238E27FC236}">
                  <a16:creationId xmlns:a16="http://schemas.microsoft.com/office/drawing/2014/main" id="{5DED9220-83F3-4841-855B-A0E8C2612244}"/>
                </a:ext>
              </a:extLst>
            </p:cNvPr>
            <p:cNvSpPr txBox="1"/>
            <p:nvPr/>
          </p:nvSpPr>
          <p:spPr>
            <a:xfrm>
              <a:off x="2664466" y="3021655"/>
              <a:ext cx="447831" cy="18202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1000" dirty="0">
                  <a:latin typeface="Arial" panose="020B0604020202020204" pitchFamily="34" charset="0"/>
                  <a:cs typeface="Arial" panose="020B0604020202020204" pitchFamily="34" charset="0"/>
                </a:rPr>
                <a:t>No</a:t>
              </a:r>
            </a:p>
          </p:txBody>
        </p:sp>
        <p:sp>
          <p:nvSpPr>
            <p:cNvPr id="55" name="Rectangle 54">
              <a:extLst>
                <a:ext uri="{FF2B5EF4-FFF2-40B4-BE49-F238E27FC236}">
                  <a16:creationId xmlns:a16="http://schemas.microsoft.com/office/drawing/2014/main" id="{CDEA795C-71AB-9148-8208-3521B5F7B439}"/>
                </a:ext>
              </a:extLst>
            </p:cNvPr>
            <p:cNvSpPr/>
            <p:nvPr/>
          </p:nvSpPr>
          <p:spPr>
            <a:xfrm>
              <a:off x="840967" y="4787380"/>
              <a:ext cx="1920240" cy="4572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r>
                <a:rPr lang="en-US" sz="1000" dirty="0">
                  <a:latin typeface="Arial" panose="020B0604020202020204" pitchFamily="34" charset="0"/>
                  <a:cs typeface="Arial" panose="020B0604020202020204" pitchFamily="34" charset="0"/>
                </a:rPr>
                <a:t>6. (Optional) Select a response strategy &amp; determine residual contingency</a:t>
              </a:r>
            </a:p>
          </p:txBody>
        </p:sp>
        <p:cxnSp>
          <p:nvCxnSpPr>
            <p:cNvPr id="56" name="Straight Arrow Connector 55">
              <a:extLst>
                <a:ext uri="{FF2B5EF4-FFF2-40B4-BE49-F238E27FC236}">
                  <a16:creationId xmlns:a16="http://schemas.microsoft.com/office/drawing/2014/main" id="{D1D33599-8B93-A645-8951-3D6257FD9F78}"/>
                </a:ext>
              </a:extLst>
            </p:cNvPr>
            <p:cNvCxnSpPr>
              <a:cxnSpLocks/>
              <a:stCxn id="39" idx="2"/>
              <a:endCxn id="55" idx="0"/>
            </p:cNvCxnSpPr>
            <p:nvPr/>
          </p:nvCxnSpPr>
          <p:spPr>
            <a:xfrm flipH="1">
              <a:off x="1801087" y="4635379"/>
              <a:ext cx="6" cy="152001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Arrow Connector 56">
              <a:extLst>
                <a:ext uri="{FF2B5EF4-FFF2-40B4-BE49-F238E27FC236}">
                  <a16:creationId xmlns:a16="http://schemas.microsoft.com/office/drawing/2014/main" id="{A53A17CF-B19C-B845-9AC6-703FEEDEC308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801077" y="5259662"/>
              <a:ext cx="6" cy="152001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48674209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2F4003-6F7E-4CF6-9C6D-8A0CB86BD4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Step 1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56F7D9F3-E280-496A-89B2-81671433DDA0}"/>
              </a:ext>
            </a:extLst>
          </p:cNvPr>
          <p:cNvSpPr txBox="1"/>
          <p:nvPr/>
        </p:nvSpPr>
        <p:spPr>
          <a:xfrm>
            <a:off x="4572000" y="4182334"/>
            <a:ext cx="4462096" cy="212006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en-US" dirty="0">
                <a:latin typeface="Times" panose="02020603050405020304" pitchFamily="18" charset="0"/>
                <a:cs typeface="Times" panose="02020603050405020304" pitchFamily="18" charset="0"/>
              </a:rPr>
              <a:t>Gather key project information from scoping reports, including characteristics, conditions, and environments.</a:t>
            </a:r>
          </a:p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en-US" dirty="0">
                <a:solidFill>
                  <a:srgbClr val="FF0000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Identify the triggers for each of the top risks</a:t>
            </a:r>
            <a:r>
              <a:rPr lang="en-US" dirty="0">
                <a:latin typeface="Times" panose="02020603050405020304" pitchFamily="18" charset="0"/>
                <a:cs typeface="Times" panose="02020603050405020304" pitchFamily="18" charset="0"/>
              </a:rPr>
              <a:t>.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4F240D7A-2614-4414-98D8-7BD7484BEDA9}"/>
              </a:ext>
            </a:extLst>
          </p:cNvPr>
          <p:cNvSpPr txBox="1"/>
          <p:nvPr/>
        </p:nvSpPr>
        <p:spPr>
          <a:xfrm>
            <a:off x="4480060" y="3551606"/>
            <a:ext cx="4060400" cy="64633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l"/>
            <a:r>
              <a:rPr lang="en-US" b="1" u="sng" dirty="0">
                <a:latin typeface="Times" panose="02020603050405020304" pitchFamily="18" charset="0"/>
                <a:cs typeface="Times" panose="02020603050405020304" pitchFamily="18" charset="0"/>
              </a:rPr>
              <a:t>Step 1:</a:t>
            </a:r>
            <a:r>
              <a:rPr lang="en-US" b="1" i="1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i="1" dirty="0">
                <a:latin typeface="Times" panose="02020603050405020304" pitchFamily="18" charset="0"/>
                <a:cs typeface="Times" panose="02020603050405020304" pitchFamily="18" charset="0"/>
              </a:rPr>
              <a:t>Determine project characteristics, conditions, and environments</a:t>
            </a:r>
          </a:p>
        </p:txBody>
      </p:sp>
      <p:sp>
        <p:nvSpPr>
          <p:cNvPr id="37" name="Content Placeholder 2">
            <a:extLst>
              <a:ext uri="{FF2B5EF4-FFF2-40B4-BE49-F238E27FC236}">
                <a16:creationId xmlns:a16="http://schemas.microsoft.com/office/drawing/2014/main" id="{47E38E54-D9AC-4E53-B51A-FE9347339240}"/>
              </a:ext>
            </a:extLst>
          </p:cNvPr>
          <p:cNvSpPr txBox="1">
            <a:spLocks/>
          </p:cNvSpPr>
          <p:nvPr/>
        </p:nvSpPr>
        <p:spPr>
          <a:xfrm>
            <a:off x="2504760" y="19892"/>
            <a:ext cx="6639240" cy="36512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Helvetica" pitchFamily="2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Helvetica" pitchFamily="2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Helvetica" pitchFamily="2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Helvetica" pitchFamily="2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Helvetica" pitchFamily="2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Font typeface="Arial" panose="020B0604020202020204" pitchFamily="34" charset="0"/>
              <a:buNone/>
            </a:pPr>
            <a:r>
              <a:rPr lang="en-US" altLang="ko-KR" sz="1400" i="1"/>
              <a:t>5.</a:t>
            </a:r>
            <a:r>
              <a:rPr lang="ko-KR" altLang="en-US" sz="1400" i="1"/>
              <a:t> </a:t>
            </a:r>
            <a:r>
              <a:rPr lang="en-US" sz="1400" i="1"/>
              <a:t>Guidance on Risk-Driven Approach for Estimating Construction Contingencies </a:t>
            </a:r>
            <a:endParaRPr lang="en-US" sz="1400" i="1" dirty="0"/>
          </a:p>
        </p:txBody>
      </p:sp>
      <p:grpSp>
        <p:nvGrpSpPr>
          <p:cNvPr id="38" name="Group 37">
            <a:extLst>
              <a:ext uri="{FF2B5EF4-FFF2-40B4-BE49-F238E27FC236}">
                <a16:creationId xmlns:a16="http://schemas.microsoft.com/office/drawing/2014/main" id="{ED148C0C-F000-4342-B45B-5CA4A1B3AF39}"/>
              </a:ext>
            </a:extLst>
          </p:cNvPr>
          <p:cNvGrpSpPr/>
          <p:nvPr/>
        </p:nvGrpSpPr>
        <p:grpSpPr>
          <a:xfrm>
            <a:off x="840967" y="1623091"/>
            <a:ext cx="4640250" cy="4846320"/>
            <a:chOff x="840967" y="1623091"/>
            <a:chExt cx="4640250" cy="4270360"/>
          </a:xfrm>
        </p:grpSpPr>
        <p:sp>
          <p:nvSpPr>
            <p:cNvPr id="39" name="Rectangle 38">
              <a:extLst>
                <a:ext uri="{FF2B5EF4-FFF2-40B4-BE49-F238E27FC236}">
                  <a16:creationId xmlns:a16="http://schemas.microsoft.com/office/drawing/2014/main" id="{91E43A84-559E-1347-B8B1-2B4191495A24}"/>
                </a:ext>
              </a:extLst>
            </p:cNvPr>
            <p:cNvSpPr/>
            <p:nvPr/>
          </p:nvSpPr>
          <p:spPr>
            <a:xfrm>
              <a:off x="840973" y="1690689"/>
              <a:ext cx="1920240" cy="47318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r>
                <a:rPr lang="en-US" sz="1000" dirty="0">
                  <a:latin typeface="Arial" panose="020B0604020202020204" pitchFamily="34" charset="0"/>
                  <a:cs typeface="Arial" panose="020B0604020202020204" pitchFamily="34" charset="0"/>
                </a:rPr>
                <a:t>1. Determine project characteristics, conditions, and environments</a:t>
              </a:r>
            </a:p>
          </p:txBody>
        </p:sp>
        <p:sp>
          <p:nvSpPr>
            <p:cNvPr id="40" name="Diamond 39">
              <a:extLst>
                <a:ext uri="{FF2B5EF4-FFF2-40B4-BE49-F238E27FC236}">
                  <a16:creationId xmlns:a16="http://schemas.microsoft.com/office/drawing/2014/main" id="{E4E20A56-36EF-1140-AE85-840E597C96F8}"/>
                </a:ext>
              </a:extLst>
            </p:cNvPr>
            <p:cNvSpPr/>
            <p:nvPr/>
          </p:nvSpPr>
          <p:spPr>
            <a:xfrm>
              <a:off x="2976509" y="1623091"/>
              <a:ext cx="1737361" cy="608385"/>
            </a:xfrm>
            <a:prstGeom prst="diamond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r>
                <a:rPr lang="en-US" sz="1000" dirty="0">
                  <a:latin typeface="Arial" panose="020B0604020202020204" pitchFamily="34" charset="0"/>
                  <a:cs typeface="Arial" panose="020B0604020202020204" pitchFamily="34" charset="0"/>
                </a:rPr>
                <a:t>Is there any trigger?</a:t>
              </a:r>
            </a:p>
          </p:txBody>
        </p:sp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0DB5BD71-4194-DE40-BCE6-3F8C4C2967BB}"/>
                </a:ext>
              </a:extLst>
            </p:cNvPr>
            <p:cNvSpPr txBox="1"/>
            <p:nvPr/>
          </p:nvSpPr>
          <p:spPr>
            <a:xfrm>
              <a:off x="1803057" y="3451616"/>
              <a:ext cx="447831" cy="18202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1000" dirty="0">
                  <a:latin typeface="Arial" panose="020B0604020202020204" pitchFamily="34" charset="0"/>
                  <a:cs typeface="Arial" panose="020B0604020202020204" pitchFamily="34" charset="0"/>
                </a:rPr>
                <a:t>Yes</a:t>
              </a:r>
            </a:p>
          </p:txBody>
        </p:sp>
        <p:sp>
          <p:nvSpPr>
            <p:cNvPr id="42" name="Rounded Rectangle 41">
              <a:extLst>
                <a:ext uri="{FF2B5EF4-FFF2-40B4-BE49-F238E27FC236}">
                  <a16:creationId xmlns:a16="http://schemas.microsoft.com/office/drawing/2014/main" id="{A96ABB87-C565-064F-B539-F969423F727C}"/>
                </a:ext>
              </a:extLst>
            </p:cNvPr>
            <p:cNvSpPr/>
            <p:nvPr/>
          </p:nvSpPr>
          <p:spPr>
            <a:xfrm>
              <a:off x="4940431" y="1690689"/>
              <a:ext cx="540786" cy="473188"/>
            </a:xfrm>
            <a:prstGeom prst="round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r>
                <a:rPr lang="en-US" sz="1000" dirty="0">
                  <a:latin typeface="Arial" panose="020B0604020202020204" pitchFamily="34" charset="0"/>
                  <a:cs typeface="Arial" panose="020B0604020202020204" pitchFamily="34" charset="0"/>
                </a:rPr>
                <a:t>Stop</a:t>
              </a:r>
            </a:p>
          </p:txBody>
        </p:sp>
        <p:sp>
          <p:nvSpPr>
            <p:cNvPr id="43" name="Rectangle 42">
              <a:extLst>
                <a:ext uri="{FF2B5EF4-FFF2-40B4-BE49-F238E27FC236}">
                  <a16:creationId xmlns:a16="http://schemas.microsoft.com/office/drawing/2014/main" id="{A1EE270D-2943-6843-A76A-87518C260878}"/>
                </a:ext>
              </a:extLst>
            </p:cNvPr>
            <p:cNvSpPr/>
            <p:nvPr/>
          </p:nvSpPr>
          <p:spPr>
            <a:xfrm>
              <a:off x="840973" y="2385727"/>
              <a:ext cx="1920240" cy="405590"/>
            </a:xfrm>
            <a:prstGeom prst="rect">
              <a:avLst/>
            </a:prstGeom>
            <a:solidFill>
              <a:schemeClr val="accent3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r>
                <a:rPr lang="en-US" sz="1000" dirty="0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3. Conduct qualitative assessment</a:t>
              </a:r>
            </a:p>
          </p:txBody>
        </p:sp>
        <p:sp>
          <p:nvSpPr>
            <p:cNvPr id="44" name="Rectangle 43">
              <a:extLst>
                <a:ext uri="{FF2B5EF4-FFF2-40B4-BE49-F238E27FC236}">
                  <a16:creationId xmlns:a16="http://schemas.microsoft.com/office/drawing/2014/main" id="{B09A7ADB-D8A5-3041-91C9-7C6779C78406}"/>
                </a:ext>
              </a:extLst>
            </p:cNvPr>
            <p:cNvSpPr/>
            <p:nvPr/>
          </p:nvSpPr>
          <p:spPr>
            <a:xfrm>
              <a:off x="840973" y="3679144"/>
              <a:ext cx="1920240" cy="405590"/>
            </a:xfrm>
            <a:prstGeom prst="rect">
              <a:avLst/>
            </a:prstGeom>
            <a:solidFill>
              <a:schemeClr val="accent3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r>
                <a:rPr lang="en-US" sz="1000" dirty="0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4. Gather information &amp; data from SMEs</a:t>
              </a:r>
            </a:p>
          </p:txBody>
        </p:sp>
        <p:sp>
          <p:nvSpPr>
            <p:cNvPr id="45" name="Rectangle 44">
              <a:extLst>
                <a:ext uri="{FF2B5EF4-FFF2-40B4-BE49-F238E27FC236}">
                  <a16:creationId xmlns:a16="http://schemas.microsoft.com/office/drawing/2014/main" id="{392A9D07-46D3-7E4D-9524-199980D119F4}"/>
                </a:ext>
              </a:extLst>
            </p:cNvPr>
            <p:cNvSpPr/>
            <p:nvPr/>
          </p:nvSpPr>
          <p:spPr>
            <a:xfrm>
              <a:off x="840973" y="4229789"/>
              <a:ext cx="1920240" cy="405590"/>
            </a:xfrm>
            <a:prstGeom prst="rect">
              <a:avLst/>
            </a:prstGeom>
            <a:solidFill>
              <a:schemeClr val="accent3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r>
                <a:rPr lang="en-US" sz="1000" dirty="0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5. Determine the probability and cost impact of the risk</a:t>
              </a:r>
            </a:p>
          </p:txBody>
        </p:sp>
        <p:cxnSp>
          <p:nvCxnSpPr>
            <p:cNvPr id="46" name="Straight Arrow Connector 45">
              <a:extLst>
                <a:ext uri="{FF2B5EF4-FFF2-40B4-BE49-F238E27FC236}">
                  <a16:creationId xmlns:a16="http://schemas.microsoft.com/office/drawing/2014/main" id="{33B660BF-D864-E04C-96A1-2FF975020510}"/>
                </a:ext>
              </a:extLst>
            </p:cNvPr>
            <p:cNvCxnSpPr>
              <a:stCxn id="44" idx="2"/>
              <a:endCxn id="45" idx="0"/>
            </p:cNvCxnSpPr>
            <p:nvPr/>
          </p:nvCxnSpPr>
          <p:spPr>
            <a:xfrm>
              <a:off x="1801093" y="4084734"/>
              <a:ext cx="0" cy="145055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7" name="Parallelogram 46">
              <a:extLst>
                <a:ext uri="{FF2B5EF4-FFF2-40B4-BE49-F238E27FC236}">
                  <a16:creationId xmlns:a16="http://schemas.microsoft.com/office/drawing/2014/main" id="{FEFF3E9B-8165-094F-B6BF-CAF1F386A3AB}"/>
                </a:ext>
              </a:extLst>
            </p:cNvPr>
            <p:cNvSpPr/>
            <p:nvPr/>
          </p:nvSpPr>
          <p:spPr>
            <a:xfrm>
              <a:off x="840973" y="5420263"/>
              <a:ext cx="1920240" cy="473188"/>
            </a:xfrm>
            <a:prstGeom prst="parallelogram">
              <a:avLst/>
            </a:prstGeom>
            <a:solidFill>
              <a:schemeClr val="accent3">
                <a:lumMod val="60000"/>
                <a:lumOff val="40000"/>
              </a:schemeClr>
            </a:solidFill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r>
                <a:rPr lang="en-US" sz="1000" dirty="0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Output the contingency amount for the risk </a:t>
              </a:r>
            </a:p>
          </p:txBody>
        </p:sp>
        <p:sp>
          <p:nvSpPr>
            <p:cNvPr id="48" name="Rectangle 47">
              <a:extLst>
                <a:ext uri="{FF2B5EF4-FFF2-40B4-BE49-F238E27FC236}">
                  <a16:creationId xmlns:a16="http://schemas.microsoft.com/office/drawing/2014/main" id="{69A1BE39-0E34-5B4E-9DB7-5A3D41D21119}"/>
                </a:ext>
              </a:extLst>
            </p:cNvPr>
            <p:cNvSpPr/>
            <p:nvPr/>
          </p:nvSpPr>
          <p:spPr>
            <a:xfrm>
              <a:off x="2976509" y="2385727"/>
              <a:ext cx="1737361" cy="405590"/>
            </a:xfrm>
            <a:prstGeom prst="rect">
              <a:avLst/>
            </a:prstGeom>
            <a:solidFill>
              <a:schemeClr val="accent3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r>
                <a:rPr lang="en-US" sz="1000" dirty="0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2. Contact subject matter experts (SMEs)</a:t>
              </a:r>
            </a:p>
          </p:txBody>
        </p:sp>
        <p:sp>
          <p:nvSpPr>
            <p:cNvPr id="49" name="Diamond 48">
              <a:extLst>
                <a:ext uri="{FF2B5EF4-FFF2-40B4-BE49-F238E27FC236}">
                  <a16:creationId xmlns:a16="http://schemas.microsoft.com/office/drawing/2014/main" id="{297600C3-8A38-1D4A-84CA-BCF48EB25734}"/>
                </a:ext>
              </a:extLst>
            </p:cNvPr>
            <p:cNvSpPr/>
            <p:nvPr/>
          </p:nvSpPr>
          <p:spPr>
            <a:xfrm>
              <a:off x="840973" y="2935221"/>
              <a:ext cx="1920240" cy="608385"/>
            </a:xfrm>
            <a:prstGeom prst="diamond">
              <a:avLst/>
            </a:prstGeom>
            <a:solidFill>
              <a:schemeClr val="accent3">
                <a:lumMod val="60000"/>
                <a:lumOff val="40000"/>
              </a:schemeClr>
            </a:solidFill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r>
                <a:rPr lang="en-US" sz="1000" dirty="0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Is this risk significant?</a:t>
              </a:r>
            </a:p>
          </p:txBody>
        </p:sp>
        <p:cxnSp>
          <p:nvCxnSpPr>
            <p:cNvPr id="50" name="Straight Arrow Connector 49">
              <a:extLst>
                <a:ext uri="{FF2B5EF4-FFF2-40B4-BE49-F238E27FC236}">
                  <a16:creationId xmlns:a16="http://schemas.microsoft.com/office/drawing/2014/main" id="{4855B982-89DE-A64A-B320-AD3AF5FBAB89}"/>
                </a:ext>
              </a:extLst>
            </p:cNvPr>
            <p:cNvCxnSpPr>
              <a:cxnSpLocks/>
            </p:cNvCxnSpPr>
            <p:nvPr/>
          </p:nvCxnSpPr>
          <p:spPr>
            <a:xfrm>
              <a:off x="2755006" y="1927283"/>
              <a:ext cx="228600" cy="1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Arrow Connector 50">
              <a:extLst>
                <a:ext uri="{FF2B5EF4-FFF2-40B4-BE49-F238E27FC236}">
                  <a16:creationId xmlns:a16="http://schemas.microsoft.com/office/drawing/2014/main" id="{3F6A8963-6BE2-A342-916E-8F6D85F76F19}"/>
                </a:ext>
              </a:extLst>
            </p:cNvPr>
            <p:cNvCxnSpPr>
              <a:stCxn id="40" idx="2"/>
              <a:endCxn id="48" idx="0"/>
            </p:cNvCxnSpPr>
            <p:nvPr/>
          </p:nvCxnSpPr>
          <p:spPr>
            <a:xfrm>
              <a:off x="3845189" y="2231476"/>
              <a:ext cx="0" cy="154251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Arrow Connector 51">
              <a:extLst>
                <a:ext uri="{FF2B5EF4-FFF2-40B4-BE49-F238E27FC236}">
                  <a16:creationId xmlns:a16="http://schemas.microsoft.com/office/drawing/2014/main" id="{FFA5A991-DEA1-3F4D-9006-AA89133FE7E9}"/>
                </a:ext>
              </a:extLst>
            </p:cNvPr>
            <p:cNvCxnSpPr>
              <a:stCxn id="40" idx="3"/>
              <a:endCxn id="42" idx="1"/>
            </p:cNvCxnSpPr>
            <p:nvPr/>
          </p:nvCxnSpPr>
          <p:spPr>
            <a:xfrm flipV="1">
              <a:off x="4713870" y="1927283"/>
              <a:ext cx="226561" cy="1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3" name="TextBox 52">
              <a:extLst>
                <a:ext uri="{FF2B5EF4-FFF2-40B4-BE49-F238E27FC236}">
                  <a16:creationId xmlns:a16="http://schemas.microsoft.com/office/drawing/2014/main" id="{C249A110-3E3C-4E44-BC35-FE3BC5DA25E8}"/>
                </a:ext>
              </a:extLst>
            </p:cNvPr>
            <p:cNvSpPr txBox="1"/>
            <p:nvPr/>
          </p:nvSpPr>
          <p:spPr>
            <a:xfrm>
              <a:off x="4559656" y="1708183"/>
              <a:ext cx="447831" cy="18202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1000" dirty="0">
                  <a:latin typeface="Arial" panose="020B0604020202020204" pitchFamily="34" charset="0"/>
                  <a:cs typeface="Arial" panose="020B0604020202020204" pitchFamily="34" charset="0"/>
                </a:rPr>
                <a:t>No</a:t>
              </a:r>
            </a:p>
          </p:txBody>
        </p:sp>
        <p:sp>
          <p:nvSpPr>
            <p:cNvPr id="54" name="TextBox 53">
              <a:extLst>
                <a:ext uri="{FF2B5EF4-FFF2-40B4-BE49-F238E27FC236}">
                  <a16:creationId xmlns:a16="http://schemas.microsoft.com/office/drawing/2014/main" id="{86138FD4-8A03-EA40-8B65-A1919C29B6D6}"/>
                </a:ext>
              </a:extLst>
            </p:cNvPr>
            <p:cNvSpPr txBox="1"/>
            <p:nvPr/>
          </p:nvSpPr>
          <p:spPr>
            <a:xfrm>
              <a:off x="3906557" y="2168235"/>
              <a:ext cx="447831" cy="18202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1000" dirty="0">
                  <a:latin typeface="Arial" panose="020B0604020202020204" pitchFamily="34" charset="0"/>
                  <a:cs typeface="Arial" panose="020B0604020202020204" pitchFamily="34" charset="0"/>
                </a:rPr>
                <a:t>Yes</a:t>
              </a:r>
            </a:p>
          </p:txBody>
        </p:sp>
        <p:cxnSp>
          <p:nvCxnSpPr>
            <p:cNvPr id="55" name="Straight Arrow Connector 54">
              <a:extLst>
                <a:ext uri="{FF2B5EF4-FFF2-40B4-BE49-F238E27FC236}">
                  <a16:creationId xmlns:a16="http://schemas.microsoft.com/office/drawing/2014/main" id="{526D8E6E-0E22-C04B-9776-217229FD1C7D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2747918" y="2588522"/>
              <a:ext cx="228600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Arrow Connector 55">
              <a:extLst>
                <a:ext uri="{FF2B5EF4-FFF2-40B4-BE49-F238E27FC236}">
                  <a16:creationId xmlns:a16="http://schemas.microsoft.com/office/drawing/2014/main" id="{1EA1AC28-EB56-3647-BE40-788DFC2F02D0}"/>
                </a:ext>
              </a:extLst>
            </p:cNvPr>
            <p:cNvCxnSpPr>
              <a:stCxn id="43" idx="2"/>
              <a:endCxn id="49" idx="0"/>
            </p:cNvCxnSpPr>
            <p:nvPr/>
          </p:nvCxnSpPr>
          <p:spPr>
            <a:xfrm>
              <a:off x="1801093" y="2791317"/>
              <a:ext cx="0" cy="143904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Arrow Connector 56">
              <a:extLst>
                <a:ext uri="{FF2B5EF4-FFF2-40B4-BE49-F238E27FC236}">
                  <a16:creationId xmlns:a16="http://schemas.microsoft.com/office/drawing/2014/main" id="{D0D64773-32AE-8247-9537-9B20293C33FD}"/>
                </a:ext>
              </a:extLst>
            </p:cNvPr>
            <p:cNvCxnSpPr>
              <a:stCxn id="49" idx="2"/>
              <a:endCxn id="44" idx="0"/>
            </p:cNvCxnSpPr>
            <p:nvPr/>
          </p:nvCxnSpPr>
          <p:spPr>
            <a:xfrm>
              <a:off x="1801093" y="3543606"/>
              <a:ext cx="0" cy="135538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8" name="Rounded Rectangle 57">
              <a:extLst>
                <a:ext uri="{FF2B5EF4-FFF2-40B4-BE49-F238E27FC236}">
                  <a16:creationId xmlns:a16="http://schemas.microsoft.com/office/drawing/2014/main" id="{1CEDDE04-F9F5-294A-AB31-6C37C484D637}"/>
                </a:ext>
              </a:extLst>
            </p:cNvPr>
            <p:cNvSpPr/>
            <p:nvPr/>
          </p:nvSpPr>
          <p:spPr>
            <a:xfrm>
              <a:off x="2989855" y="3004161"/>
              <a:ext cx="540786" cy="473188"/>
            </a:xfrm>
            <a:prstGeom prst="roundRect">
              <a:avLst/>
            </a:prstGeom>
            <a:solidFill>
              <a:schemeClr val="accent3">
                <a:lumMod val="60000"/>
                <a:lumOff val="40000"/>
              </a:schemeClr>
            </a:solidFill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r>
                <a:rPr lang="en-US" sz="1000" dirty="0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Stop</a:t>
              </a:r>
            </a:p>
          </p:txBody>
        </p:sp>
        <p:cxnSp>
          <p:nvCxnSpPr>
            <p:cNvPr id="59" name="Straight Arrow Connector 58">
              <a:extLst>
                <a:ext uri="{FF2B5EF4-FFF2-40B4-BE49-F238E27FC236}">
                  <a16:creationId xmlns:a16="http://schemas.microsoft.com/office/drawing/2014/main" id="{EF486B6A-528B-7349-86DB-93203CD5C4B7}"/>
                </a:ext>
              </a:extLst>
            </p:cNvPr>
            <p:cNvCxnSpPr>
              <a:cxnSpLocks/>
            </p:cNvCxnSpPr>
            <p:nvPr/>
          </p:nvCxnSpPr>
          <p:spPr>
            <a:xfrm>
              <a:off x="2757101" y="3240756"/>
              <a:ext cx="234209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0" name="TextBox 59">
              <a:extLst>
                <a:ext uri="{FF2B5EF4-FFF2-40B4-BE49-F238E27FC236}">
                  <a16:creationId xmlns:a16="http://schemas.microsoft.com/office/drawing/2014/main" id="{E66797D7-56E9-344D-83DA-0F66A13A3886}"/>
                </a:ext>
              </a:extLst>
            </p:cNvPr>
            <p:cNvSpPr txBox="1"/>
            <p:nvPr/>
          </p:nvSpPr>
          <p:spPr>
            <a:xfrm>
              <a:off x="2664466" y="3021655"/>
              <a:ext cx="447831" cy="18202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1000" dirty="0">
                  <a:latin typeface="Arial" panose="020B0604020202020204" pitchFamily="34" charset="0"/>
                  <a:cs typeface="Arial" panose="020B0604020202020204" pitchFamily="34" charset="0"/>
                </a:rPr>
                <a:t>No</a:t>
              </a:r>
            </a:p>
          </p:txBody>
        </p:sp>
        <p:sp>
          <p:nvSpPr>
            <p:cNvPr id="61" name="Rectangle 60">
              <a:extLst>
                <a:ext uri="{FF2B5EF4-FFF2-40B4-BE49-F238E27FC236}">
                  <a16:creationId xmlns:a16="http://schemas.microsoft.com/office/drawing/2014/main" id="{B4583901-5ED8-7649-8607-4FCD783526E3}"/>
                </a:ext>
              </a:extLst>
            </p:cNvPr>
            <p:cNvSpPr/>
            <p:nvPr/>
          </p:nvSpPr>
          <p:spPr>
            <a:xfrm>
              <a:off x="840967" y="4787380"/>
              <a:ext cx="1920240" cy="457200"/>
            </a:xfrm>
            <a:prstGeom prst="rect">
              <a:avLst/>
            </a:prstGeom>
            <a:solidFill>
              <a:schemeClr val="accent3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r>
                <a:rPr lang="en-US" sz="1000" dirty="0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6. (Optional) Select a response strategy &amp; determine residual contingency</a:t>
              </a:r>
            </a:p>
          </p:txBody>
        </p:sp>
        <p:cxnSp>
          <p:nvCxnSpPr>
            <p:cNvPr id="62" name="Straight Arrow Connector 61">
              <a:extLst>
                <a:ext uri="{FF2B5EF4-FFF2-40B4-BE49-F238E27FC236}">
                  <a16:creationId xmlns:a16="http://schemas.microsoft.com/office/drawing/2014/main" id="{DE2C0FE4-BF46-9240-9D99-D605455BC8CA}"/>
                </a:ext>
              </a:extLst>
            </p:cNvPr>
            <p:cNvCxnSpPr>
              <a:cxnSpLocks/>
              <a:stCxn id="45" idx="2"/>
              <a:endCxn id="61" idx="0"/>
            </p:cNvCxnSpPr>
            <p:nvPr/>
          </p:nvCxnSpPr>
          <p:spPr>
            <a:xfrm flipH="1">
              <a:off x="1801087" y="4635379"/>
              <a:ext cx="6" cy="152001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Arrow Connector 62">
              <a:extLst>
                <a:ext uri="{FF2B5EF4-FFF2-40B4-BE49-F238E27FC236}">
                  <a16:creationId xmlns:a16="http://schemas.microsoft.com/office/drawing/2014/main" id="{8465A4EA-788D-C844-BAD9-70DE812372C8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801077" y="5259662"/>
              <a:ext cx="6" cy="152001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40748963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2F4003-6F7E-4CF6-9C6D-8A0CB86BD4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Step 2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60742CA-4DAF-4437-A832-8BDE7078B0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CAD1CC-3D4E-204A-B9A6-B313B9149B73}" type="slidenum">
              <a:rPr lang="en-US" smtClean="0"/>
              <a:t>18</a:t>
            </a:fld>
            <a:endParaRPr lang="en-US"/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6A16A105-929B-4AC6-B364-8426AA7877B1}"/>
              </a:ext>
            </a:extLst>
          </p:cNvPr>
          <p:cNvSpPr txBox="1"/>
          <p:nvPr/>
        </p:nvSpPr>
        <p:spPr>
          <a:xfrm>
            <a:off x="4572001" y="4192796"/>
            <a:ext cx="4060400" cy="212006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pPr marL="285750" indent="-285750" algn="l">
              <a:lnSpc>
                <a:spcPct val="150000"/>
              </a:lnSpc>
              <a:buFontTx/>
              <a:buChar char="-"/>
            </a:pPr>
            <a:r>
              <a:rPr lang="en-US" dirty="0">
                <a:latin typeface="Times" panose="02020603050405020304" pitchFamily="18" charset="0"/>
                <a:cs typeface="Times" panose="02020603050405020304" pitchFamily="18" charset="0"/>
              </a:rPr>
              <a:t>SMEs can provide valuable input and help validate project cost estimates.</a:t>
            </a:r>
          </a:p>
          <a:p>
            <a:pPr marL="285750" indent="-285750" algn="l">
              <a:lnSpc>
                <a:spcPct val="150000"/>
              </a:lnSpc>
              <a:buFontTx/>
              <a:buChar char="-"/>
            </a:pPr>
            <a:r>
              <a:rPr lang="en-US" dirty="0">
                <a:solidFill>
                  <a:srgbClr val="FF0000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Early cost estimators can contact relevant SMEs</a:t>
            </a:r>
            <a:r>
              <a:rPr lang="en-US" dirty="0">
                <a:latin typeface="Times" panose="02020603050405020304" pitchFamily="18" charset="0"/>
                <a:cs typeface="Times" panose="02020603050405020304" pitchFamily="18" charset="0"/>
              </a:rPr>
              <a:t> to get more information on the risks.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01E0728A-EAE7-47B8-838D-79AF1B952C3D}"/>
              </a:ext>
            </a:extLst>
          </p:cNvPr>
          <p:cNvSpPr txBox="1"/>
          <p:nvPr/>
        </p:nvSpPr>
        <p:spPr>
          <a:xfrm>
            <a:off x="4480060" y="3562068"/>
            <a:ext cx="4060400" cy="64633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b="1" u="sng">
                <a:latin typeface="Times" panose="02020603050405020304" pitchFamily="18" charset="0"/>
                <a:cs typeface="Times" panose="02020603050405020304" pitchFamily="18" charset="0"/>
              </a:defRPr>
            </a:lvl1pPr>
          </a:lstStyle>
          <a:p>
            <a:r>
              <a:rPr lang="en-US" dirty="0"/>
              <a:t>Step 2:</a:t>
            </a:r>
            <a:r>
              <a:rPr lang="en-US" b="0" i="1" u="none" dirty="0"/>
              <a:t> Contact subject matter experts (SMEs)</a:t>
            </a:r>
          </a:p>
        </p:txBody>
      </p:sp>
      <p:sp>
        <p:nvSpPr>
          <p:cNvPr id="37" name="Content Placeholder 2">
            <a:extLst>
              <a:ext uri="{FF2B5EF4-FFF2-40B4-BE49-F238E27FC236}">
                <a16:creationId xmlns:a16="http://schemas.microsoft.com/office/drawing/2014/main" id="{FCCC97F0-8441-439D-87AA-368F76080925}"/>
              </a:ext>
            </a:extLst>
          </p:cNvPr>
          <p:cNvSpPr txBox="1">
            <a:spLocks/>
          </p:cNvSpPr>
          <p:nvPr/>
        </p:nvSpPr>
        <p:spPr>
          <a:xfrm>
            <a:off x="2504760" y="19892"/>
            <a:ext cx="6639240" cy="36512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Helvetica" pitchFamily="2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Helvetica" pitchFamily="2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Helvetica" pitchFamily="2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Helvetica" pitchFamily="2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Helvetica" pitchFamily="2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Font typeface="Arial" panose="020B0604020202020204" pitchFamily="34" charset="0"/>
              <a:buNone/>
            </a:pPr>
            <a:r>
              <a:rPr lang="en-US" altLang="ko-KR" sz="1400" i="1"/>
              <a:t>5.</a:t>
            </a:r>
            <a:r>
              <a:rPr lang="ko-KR" altLang="en-US" sz="1400" i="1"/>
              <a:t> </a:t>
            </a:r>
            <a:r>
              <a:rPr lang="en-US" sz="1400" i="1"/>
              <a:t>Guidance on Risk-Driven Approach for Estimating Construction Contingencies </a:t>
            </a:r>
            <a:endParaRPr lang="en-US" sz="1400" i="1" dirty="0"/>
          </a:p>
        </p:txBody>
      </p:sp>
      <p:grpSp>
        <p:nvGrpSpPr>
          <p:cNvPr id="38" name="Group 37">
            <a:extLst>
              <a:ext uri="{FF2B5EF4-FFF2-40B4-BE49-F238E27FC236}">
                <a16:creationId xmlns:a16="http://schemas.microsoft.com/office/drawing/2014/main" id="{5952E214-A5D6-C846-90E9-3637263490E8}"/>
              </a:ext>
            </a:extLst>
          </p:cNvPr>
          <p:cNvGrpSpPr/>
          <p:nvPr/>
        </p:nvGrpSpPr>
        <p:grpSpPr>
          <a:xfrm>
            <a:off x="840967" y="1623091"/>
            <a:ext cx="4640250" cy="4846320"/>
            <a:chOff x="840967" y="1623091"/>
            <a:chExt cx="4640250" cy="4270360"/>
          </a:xfrm>
        </p:grpSpPr>
        <p:sp>
          <p:nvSpPr>
            <p:cNvPr id="39" name="Rectangle 38">
              <a:extLst>
                <a:ext uri="{FF2B5EF4-FFF2-40B4-BE49-F238E27FC236}">
                  <a16:creationId xmlns:a16="http://schemas.microsoft.com/office/drawing/2014/main" id="{C824CD9E-0FB3-DB44-9ED3-E0E3F6D5FEB0}"/>
                </a:ext>
              </a:extLst>
            </p:cNvPr>
            <p:cNvSpPr/>
            <p:nvPr/>
          </p:nvSpPr>
          <p:spPr>
            <a:xfrm>
              <a:off x="840973" y="1690689"/>
              <a:ext cx="1920240" cy="473188"/>
            </a:xfrm>
            <a:prstGeom prst="rect">
              <a:avLst/>
            </a:prstGeom>
            <a:solidFill>
              <a:schemeClr val="accent3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r>
                <a:rPr lang="en-US" sz="1000" dirty="0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1. Determine project characteristics, conditions, and environments</a:t>
              </a:r>
            </a:p>
          </p:txBody>
        </p:sp>
        <p:sp>
          <p:nvSpPr>
            <p:cNvPr id="40" name="Diamond 39">
              <a:extLst>
                <a:ext uri="{FF2B5EF4-FFF2-40B4-BE49-F238E27FC236}">
                  <a16:creationId xmlns:a16="http://schemas.microsoft.com/office/drawing/2014/main" id="{F269CF05-F49C-CD4D-895A-CA43C8A8B5FA}"/>
                </a:ext>
              </a:extLst>
            </p:cNvPr>
            <p:cNvSpPr/>
            <p:nvPr/>
          </p:nvSpPr>
          <p:spPr>
            <a:xfrm>
              <a:off x="2976509" y="1623091"/>
              <a:ext cx="1737361" cy="608385"/>
            </a:xfrm>
            <a:prstGeom prst="diamond">
              <a:avLst/>
            </a:prstGeom>
            <a:solidFill>
              <a:schemeClr val="accent3">
                <a:lumMod val="60000"/>
                <a:lumOff val="40000"/>
              </a:schemeClr>
            </a:solidFill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r>
                <a:rPr lang="en-US" sz="1000" dirty="0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Is there any trigger?</a:t>
              </a:r>
            </a:p>
          </p:txBody>
        </p:sp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5DD67386-A2C1-D840-800F-8734EB2FB3F3}"/>
                </a:ext>
              </a:extLst>
            </p:cNvPr>
            <p:cNvSpPr txBox="1"/>
            <p:nvPr/>
          </p:nvSpPr>
          <p:spPr>
            <a:xfrm>
              <a:off x="1803057" y="3451616"/>
              <a:ext cx="447831" cy="18202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1000" dirty="0">
                  <a:latin typeface="Arial" panose="020B0604020202020204" pitchFamily="34" charset="0"/>
                  <a:cs typeface="Arial" panose="020B0604020202020204" pitchFamily="34" charset="0"/>
                </a:rPr>
                <a:t>Yes</a:t>
              </a:r>
            </a:p>
          </p:txBody>
        </p:sp>
        <p:sp>
          <p:nvSpPr>
            <p:cNvPr id="42" name="Rounded Rectangle 41">
              <a:extLst>
                <a:ext uri="{FF2B5EF4-FFF2-40B4-BE49-F238E27FC236}">
                  <a16:creationId xmlns:a16="http://schemas.microsoft.com/office/drawing/2014/main" id="{B42C7B54-8FB2-0644-B461-F76B02CA1F65}"/>
                </a:ext>
              </a:extLst>
            </p:cNvPr>
            <p:cNvSpPr/>
            <p:nvPr/>
          </p:nvSpPr>
          <p:spPr>
            <a:xfrm>
              <a:off x="4940431" y="1690689"/>
              <a:ext cx="540786" cy="473188"/>
            </a:xfrm>
            <a:prstGeom prst="roundRect">
              <a:avLst/>
            </a:prstGeom>
            <a:solidFill>
              <a:schemeClr val="accent3">
                <a:lumMod val="60000"/>
                <a:lumOff val="40000"/>
              </a:schemeClr>
            </a:solidFill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r>
                <a:rPr lang="en-US" sz="1000" dirty="0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Stop</a:t>
              </a:r>
            </a:p>
          </p:txBody>
        </p:sp>
        <p:sp>
          <p:nvSpPr>
            <p:cNvPr id="43" name="Rectangle 42">
              <a:extLst>
                <a:ext uri="{FF2B5EF4-FFF2-40B4-BE49-F238E27FC236}">
                  <a16:creationId xmlns:a16="http://schemas.microsoft.com/office/drawing/2014/main" id="{35492F85-6089-4047-8F9E-046DCBFD2792}"/>
                </a:ext>
              </a:extLst>
            </p:cNvPr>
            <p:cNvSpPr/>
            <p:nvPr/>
          </p:nvSpPr>
          <p:spPr>
            <a:xfrm>
              <a:off x="840973" y="2385727"/>
              <a:ext cx="1920240" cy="405590"/>
            </a:xfrm>
            <a:prstGeom prst="rect">
              <a:avLst/>
            </a:prstGeom>
            <a:solidFill>
              <a:schemeClr val="accent3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r>
                <a:rPr lang="en-US" sz="1000" dirty="0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3. Conduct qualitative assessment</a:t>
              </a:r>
            </a:p>
          </p:txBody>
        </p:sp>
        <p:sp>
          <p:nvSpPr>
            <p:cNvPr id="44" name="Rectangle 43">
              <a:extLst>
                <a:ext uri="{FF2B5EF4-FFF2-40B4-BE49-F238E27FC236}">
                  <a16:creationId xmlns:a16="http://schemas.microsoft.com/office/drawing/2014/main" id="{89DB2004-BC13-4F48-ADE7-92D13FDB9EA9}"/>
                </a:ext>
              </a:extLst>
            </p:cNvPr>
            <p:cNvSpPr/>
            <p:nvPr/>
          </p:nvSpPr>
          <p:spPr>
            <a:xfrm>
              <a:off x="840973" y="3679144"/>
              <a:ext cx="1920240" cy="405590"/>
            </a:xfrm>
            <a:prstGeom prst="rect">
              <a:avLst/>
            </a:prstGeom>
            <a:solidFill>
              <a:schemeClr val="accent3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r>
                <a:rPr lang="en-US" sz="1000" dirty="0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4. Gather information &amp; data from SMEs</a:t>
              </a:r>
            </a:p>
          </p:txBody>
        </p:sp>
        <p:sp>
          <p:nvSpPr>
            <p:cNvPr id="45" name="Rectangle 44">
              <a:extLst>
                <a:ext uri="{FF2B5EF4-FFF2-40B4-BE49-F238E27FC236}">
                  <a16:creationId xmlns:a16="http://schemas.microsoft.com/office/drawing/2014/main" id="{693EFBFB-8225-624B-9B6C-B1CF0D799D3A}"/>
                </a:ext>
              </a:extLst>
            </p:cNvPr>
            <p:cNvSpPr/>
            <p:nvPr/>
          </p:nvSpPr>
          <p:spPr>
            <a:xfrm>
              <a:off x="840973" y="4229789"/>
              <a:ext cx="1920240" cy="405590"/>
            </a:xfrm>
            <a:prstGeom prst="rect">
              <a:avLst/>
            </a:prstGeom>
            <a:solidFill>
              <a:schemeClr val="accent3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r>
                <a:rPr lang="en-US" sz="1000" dirty="0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5. Determine the probability and cost impact of the risk</a:t>
              </a:r>
            </a:p>
          </p:txBody>
        </p:sp>
        <p:cxnSp>
          <p:nvCxnSpPr>
            <p:cNvPr id="46" name="Straight Arrow Connector 45">
              <a:extLst>
                <a:ext uri="{FF2B5EF4-FFF2-40B4-BE49-F238E27FC236}">
                  <a16:creationId xmlns:a16="http://schemas.microsoft.com/office/drawing/2014/main" id="{8D09F7B7-9EB4-5445-AF83-8F6B82F8C0C5}"/>
                </a:ext>
              </a:extLst>
            </p:cNvPr>
            <p:cNvCxnSpPr>
              <a:stCxn id="44" idx="2"/>
              <a:endCxn id="45" idx="0"/>
            </p:cNvCxnSpPr>
            <p:nvPr/>
          </p:nvCxnSpPr>
          <p:spPr>
            <a:xfrm>
              <a:off x="1801093" y="4084734"/>
              <a:ext cx="0" cy="145055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7" name="Parallelogram 46">
              <a:extLst>
                <a:ext uri="{FF2B5EF4-FFF2-40B4-BE49-F238E27FC236}">
                  <a16:creationId xmlns:a16="http://schemas.microsoft.com/office/drawing/2014/main" id="{58342854-BB27-7E45-89F8-E8544A43B167}"/>
                </a:ext>
              </a:extLst>
            </p:cNvPr>
            <p:cNvSpPr/>
            <p:nvPr/>
          </p:nvSpPr>
          <p:spPr>
            <a:xfrm>
              <a:off x="840973" y="5420263"/>
              <a:ext cx="1920240" cy="473188"/>
            </a:xfrm>
            <a:prstGeom prst="parallelogram">
              <a:avLst/>
            </a:prstGeom>
            <a:solidFill>
              <a:schemeClr val="accent3">
                <a:lumMod val="60000"/>
                <a:lumOff val="40000"/>
              </a:schemeClr>
            </a:solidFill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r>
                <a:rPr lang="en-US" sz="1000" dirty="0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Output the contingency amount for the risk </a:t>
              </a:r>
            </a:p>
          </p:txBody>
        </p:sp>
        <p:sp>
          <p:nvSpPr>
            <p:cNvPr id="48" name="Rectangle 47">
              <a:extLst>
                <a:ext uri="{FF2B5EF4-FFF2-40B4-BE49-F238E27FC236}">
                  <a16:creationId xmlns:a16="http://schemas.microsoft.com/office/drawing/2014/main" id="{E722FF45-F575-0941-B7E6-35B74EAAD831}"/>
                </a:ext>
              </a:extLst>
            </p:cNvPr>
            <p:cNvSpPr/>
            <p:nvPr/>
          </p:nvSpPr>
          <p:spPr>
            <a:xfrm>
              <a:off x="2976509" y="2385727"/>
              <a:ext cx="1737361" cy="40559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r>
                <a:rPr lang="en-US" sz="1000" dirty="0">
                  <a:latin typeface="Arial" panose="020B0604020202020204" pitchFamily="34" charset="0"/>
                  <a:cs typeface="Arial" panose="020B0604020202020204" pitchFamily="34" charset="0"/>
                </a:rPr>
                <a:t>2. Contact subject matter experts (SMEs)</a:t>
              </a:r>
            </a:p>
          </p:txBody>
        </p:sp>
        <p:sp>
          <p:nvSpPr>
            <p:cNvPr id="49" name="Diamond 48">
              <a:extLst>
                <a:ext uri="{FF2B5EF4-FFF2-40B4-BE49-F238E27FC236}">
                  <a16:creationId xmlns:a16="http://schemas.microsoft.com/office/drawing/2014/main" id="{6BAF914D-86B5-534A-B502-DEED7B732A7D}"/>
                </a:ext>
              </a:extLst>
            </p:cNvPr>
            <p:cNvSpPr/>
            <p:nvPr/>
          </p:nvSpPr>
          <p:spPr>
            <a:xfrm>
              <a:off x="840973" y="2935221"/>
              <a:ext cx="1920240" cy="608385"/>
            </a:xfrm>
            <a:prstGeom prst="diamond">
              <a:avLst/>
            </a:prstGeom>
            <a:solidFill>
              <a:schemeClr val="accent3">
                <a:lumMod val="60000"/>
                <a:lumOff val="40000"/>
              </a:schemeClr>
            </a:solidFill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r>
                <a:rPr lang="en-US" sz="1000" dirty="0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Is this risk significant?</a:t>
              </a:r>
            </a:p>
          </p:txBody>
        </p:sp>
        <p:cxnSp>
          <p:nvCxnSpPr>
            <p:cNvPr id="50" name="Straight Arrow Connector 49">
              <a:extLst>
                <a:ext uri="{FF2B5EF4-FFF2-40B4-BE49-F238E27FC236}">
                  <a16:creationId xmlns:a16="http://schemas.microsoft.com/office/drawing/2014/main" id="{3448B970-F7A7-3745-A35A-B345D5466ED3}"/>
                </a:ext>
              </a:extLst>
            </p:cNvPr>
            <p:cNvCxnSpPr>
              <a:cxnSpLocks/>
            </p:cNvCxnSpPr>
            <p:nvPr/>
          </p:nvCxnSpPr>
          <p:spPr>
            <a:xfrm>
              <a:off x="2755006" y="1927283"/>
              <a:ext cx="228600" cy="1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Arrow Connector 50">
              <a:extLst>
                <a:ext uri="{FF2B5EF4-FFF2-40B4-BE49-F238E27FC236}">
                  <a16:creationId xmlns:a16="http://schemas.microsoft.com/office/drawing/2014/main" id="{A95F02CA-DF86-4C49-BF43-325E315631DC}"/>
                </a:ext>
              </a:extLst>
            </p:cNvPr>
            <p:cNvCxnSpPr>
              <a:stCxn id="40" idx="2"/>
              <a:endCxn id="48" idx="0"/>
            </p:cNvCxnSpPr>
            <p:nvPr/>
          </p:nvCxnSpPr>
          <p:spPr>
            <a:xfrm>
              <a:off x="3845189" y="2231476"/>
              <a:ext cx="0" cy="154251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Arrow Connector 51">
              <a:extLst>
                <a:ext uri="{FF2B5EF4-FFF2-40B4-BE49-F238E27FC236}">
                  <a16:creationId xmlns:a16="http://schemas.microsoft.com/office/drawing/2014/main" id="{3BF6E713-408A-2849-8D94-3D02DFE210AF}"/>
                </a:ext>
              </a:extLst>
            </p:cNvPr>
            <p:cNvCxnSpPr>
              <a:stCxn id="40" idx="3"/>
              <a:endCxn id="42" idx="1"/>
            </p:cNvCxnSpPr>
            <p:nvPr/>
          </p:nvCxnSpPr>
          <p:spPr>
            <a:xfrm flipV="1">
              <a:off x="4713870" y="1927283"/>
              <a:ext cx="226561" cy="1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3" name="TextBox 52">
              <a:extLst>
                <a:ext uri="{FF2B5EF4-FFF2-40B4-BE49-F238E27FC236}">
                  <a16:creationId xmlns:a16="http://schemas.microsoft.com/office/drawing/2014/main" id="{01174D0C-8715-9C4A-A639-FD0C9B0C3AEE}"/>
                </a:ext>
              </a:extLst>
            </p:cNvPr>
            <p:cNvSpPr txBox="1"/>
            <p:nvPr/>
          </p:nvSpPr>
          <p:spPr>
            <a:xfrm>
              <a:off x="4559656" y="1708183"/>
              <a:ext cx="447831" cy="18202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1000" dirty="0">
                  <a:latin typeface="Arial" panose="020B0604020202020204" pitchFamily="34" charset="0"/>
                  <a:cs typeface="Arial" panose="020B0604020202020204" pitchFamily="34" charset="0"/>
                </a:rPr>
                <a:t>No</a:t>
              </a:r>
            </a:p>
          </p:txBody>
        </p:sp>
        <p:sp>
          <p:nvSpPr>
            <p:cNvPr id="54" name="TextBox 53">
              <a:extLst>
                <a:ext uri="{FF2B5EF4-FFF2-40B4-BE49-F238E27FC236}">
                  <a16:creationId xmlns:a16="http://schemas.microsoft.com/office/drawing/2014/main" id="{B7B8D729-7777-1748-AD2D-6D3AFB9501B0}"/>
                </a:ext>
              </a:extLst>
            </p:cNvPr>
            <p:cNvSpPr txBox="1"/>
            <p:nvPr/>
          </p:nvSpPr>
          <p:spPr>
            <a:xfrm>
              <a:off x="3906557" y="2168235"/>
              <a:ext cx="447831" cy="18202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1000" dirty="0">
                  <a:latin typeface="Arial" panose="020B0604020202020204" pitchFamily="34" charset="0"/>
                  <a:cs typeface="Arial" panose="020B0604020202020204" pitchFamily="34" charset="0"/>
                </a:rPr>
                <a:t>Yes</a:t>
              </a:r>
            </a:p>
          </p:txBody>
        </p:sp>
        <p:cxnSp>
          <p:nvCxnSpPr>
            <p:cNvPr id="55" name="Straight Arrow Connector 54">
              <a:extLst>
                <a:ext uri="{FF2B5EF4-FFF2-40B4-BE49-F238E27FC236}">
                  <a16:creationId xmlns:a16="http://schemas.microsoft.com/office/drawing/2014/main" id="{5F0D718C-CFDC-0E4C-8F19-55F12C241922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2747918" y="2588522"/>
              <a:ext cx="228600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Arrow Connector 55">
              <a:extLst>
                <a:ext uri="{FF2B5EF4-FFF2-40B4-BE49-F238E27FC236}">
                  <a16:creationId xmlns:a16="http://schemas.microsoft.com/office/drawing/2014/main" id="{1CDBA95B-C885-9B45-9055-A24334AE74ED}"/>
                </a:ext>
              </a:extLst>
            </p:cNvPr>
            <p:cNvCxnSpPr>
              <a:stCxn id="43" idx="2"/>
              <a:endCxn id="49" idx="0"/>
            </p:cNvCxnSpPr>
            <p:nvPr/>
          </p:nvCxnSpPr>
          <p:spPr>
            <a:xfrm>
              <a:off x="1801093" y="2791317"/>
              <a:ext cx="0" cy="143904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Arrow Connector 56">
              <a:extLst>
                <a:ext uri="{FF2B5EF4-FFF2-40B4-BE49-F238E27FC236}">
                  <a16:creationId xmlns:a16="http://schemas.microsoft.com/office/drawing/2014/main" id="{E2DF3566-B1CD-5D41-ABBF-082D1E5D0737}"/>
                </a:ext>
              </a:extLst>
            </p:cNvPr>
            <p:cNvCxnSpPr>
              <a:stCxn id="49" idx="2"/>
              <a:endCxn id="44" idx="0"/>
            </p:cNvCxnSpPr>
            <p:nvPr/>
          </p:nvCxnSpPr>
          <p:spPr>
            <a:xfrm>
              <a:off x="1801093" y="3543606"/>
              <a:ext cx="0" cy="135538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8" name="Rounded Rectangle 57">
              <a:extLst>
                <a:ext uri="{FF2B5EF4-FFF2-40B4-BE49-F238E27FC236}">
                  <a16:creationId xmlns:a16="http://schemas.microsoft.com/office/drawing/2014/main" id="{970F67BD-EAE3-B848-8EBF-08FCE0251CFE}"/>
                </a:ext>
              </a:extLst>
            </p:cNvPr>
            <p:cNvSpPr/>
            <p:nvPr/>
          </p:nvSpPr>
          <p:spPr>
            <a:xfrm>
              <a:off x="2989855" y="3004161"/>
              <a:ext cx="540786" cy="473188"/>
            </a:xfrm>
            <a:prstGeom prst="roundRect">
              <a:avLst/>
            </a:prstGeom>
            <a:solidFill>
              <a:schemeClr val="accent3">
                <a:lumMod val="60000"/>
                <a:lumOff val="40000"/>
              </a:schemeClr>
            </a:solidFill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r>
                <a:rPr lang="en-US" sz="1000" dirty="0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Stop</a:t>
              </a:r>
            </a:p>
          </p:txBody>
        </p:sp>
        <p:cxnSp>
          <p:nvCxnSpPr>
            <p:cNvPr id="59" name="Straight Arrow Connector 58">
              <a:extLst>
                <a:ext uri="{FF2B5EF4-FFF2-40B4-BE49-F238E27FC236}">
                  <a16:creationId xmlns:a16="http://schemas.microsoft.com/office/drawing/2014/main" id="{5AFBC8FF-53FE-DA4F-A6F6-2C536211BD1F}"/>
                </a:ext>
              </a:extLst>
            </p:cNvPr>
            <p:cNvCxnSpPr>
              <a:cxnSpLocks/>
            </p:cNvCxnSpPr>
            <p:nvPr/>
          </p:nvCxnSpPr>
          <p:spPr>
            <a:xfrm>
              <a:off x="2757101" y="3240756"/>
              <a:ext cx="234209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0" name="TextBox 59">
              <a:extLst>
                <a:ext uri="{FF2B5EF4-FFF2-40B4-BE49-F238E27FC236}">
                  <a16:creationId xmlns:a16="http://schemas.microsoft.com/office/drawing/2014/main" id="{36A019DF-5EE0-0F42-9F53-0B454C7DC281}"/>
                </a:ext>
              </a:extLst>
            </p:cNvPr>
            <p:cNvSpPr txBox="1"/>
            <p:nvPr/>
          </p:nvSpPr>
          <p:spPr>
            <a:xfrm>
              <a:off x="2664466" y="3021655"/>
              <a:ext cx="447831" cy="18202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1000" dirty="0">
                  <a:latin typeface="Arial" panose="020B0604020202020204" pitchFamily="34" charset="0"/>
                  <a:cs typeface="Arial" panose="020B0604020202020204" pitchFamily="34" charset="0"/>
                </a:rPr>
                <a:t>No</a:t>
              </a:r>
            </a:p>
          </p:txBody>
        </p:sp>
        <p:sp>
          <p:nvSpPr>
            <p:cNvPr id="61" name="Rectangle 60">
              <a:extLst>
                <a:ext uri="{FF2B5EF4-FFF2-40B4-BE49-F238E27FC236}">
                  <a16:creationId xmlns:a16="http://schemas.microsoft.com/office/drawing/2014/main" id="{F4BAAA4E-E33E-244F-9E93-4500675B6631}"/>
                </a:ext>
              </a:extLst>
            </p:cNvPr>
            <p:cNvSpPr/>
            <p:nvPr/>
          </p:nvSpPr>
          <p:spPr>
            <a:xfrm>
              <a:off x="840967" y="4787380"/>
              <a:ext cx="1920240" cy="457200"/>
            </a:xfrm>
            <a:prstGeom prst="rect">
              <a:avLst/>
            </a:prstGeom>
            <a:solidFill>
              <a:schemeClr val="accent3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r>
                <a:rPr lang="en-US" sz="1000" dirty="0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6. (Optional) Select a response strategy &amp; determine residual contingency</a:t>
              </a:r>
            </a:p>
          </p:txBody>
        </p:sp>
        <p:cxnSp>
          <p:nvCxnSpPr>
            <p:cNvPr id="62" name="Straight Arrow Connector 61">
              <a:extLst>
                <a:ext uri="{FF2B5EF4-FFF2-40B4-BE49-F238E27FC236}">
                  <a16:creationId xmlns:a16="http://schemas.microsoft.com/office/drawing/2014/main" id="{63C61AC3-9E22-1E41-B53F-29A973409DEC}"/>
                </a:ext>
              </a:extLst>
            </p:cNvPr>
            <p:cNvCxnSpPr>
              <a:cxnSpLocks/>
              <a:stCxn id="45" idx="2"/>
              <a:endCxn id="61" idx="0"/>
            </p:cNvCxnSpPr>
            <p:nvPr/>
          </p:nvCxnSpPr>
          <p:spPr>
            <a:xfrm flipH="1">
              <a:off x="1801087" y="4635379"/>
              <a:ext cx="6" cy="152001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Arrow Connector 62">
              <a:extLst>
                <a:ext uri="{FF2B5EF4-FFF2-40B4-BE49-F238E27FC236}">
                  <a16:creationId xmlns:a16="http://schemas.microsoft.com/office/drawing/2014/main" id="{7459DCC8-CD50-AB43-8D77-7B4F77E3DB88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801077" y="5259662"/>
              <a:ext cx="6" cy="152001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4049702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2F4003-6F7E-4CF6-9C6D-8A0CB86BD4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Step 3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60742CA-4DAF-4437-A832-8BDE7078B0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CAD1CC-3D4E-204A-B9A6-B313B9149B73}" type="slidenum">
              <a:rPr lang="en-US" smtClean="0"/>
              <a:t>19</a:t>
            </a:fld>
            <a:endParaRPr lang="en-US"/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7079DBF8-789A-4D1E-B484-382D8E3F1841}"/>
              </a:ext>
            </a:extLst>
          </p:cNvPr>
          <p:cNvSpPr txBox="1"/>
          <p:nvPr/>
        </p:nvSpPr>
        <p:spPr>
          <a:xfrm>
            <a:off x="4572001" y="3951496"/>
            <a:ext cx="4060400" cy="212006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pPr marL="285750" indent="-285750" algn="l">
              <a:lnSpc>
                <a:spcPct val="150000"/>
              </a:lnSpc>
              <a:buFontTx/>
              <a:buChar char="-"/>
            </a:pPr>
            <a:r>
              <a:rPr lang="en-US" dirty="0">
                <a:latin typeface="Times" panose="02020603050405020304" pitchFamily="18" charset="0"/>
                <a:cs typeface="Times" panose="02020603050405020304" pitchFamily="18" charset="0"/>
              </a:rPr>
              <a:t>Evaluate the risk’s significance on the project.</a:t>
            </a:r>
          </a:p>
          <a:p>
            <a:pPr marL="285750" indent="-285750" algn="l">
              <a:lnSpc>
                <a:spcPct val="150000"/>
              </a:lnSpc>
              <a:buFontTx/>
              <a:buChar char="-"/>
            </a:pPr>
            <a:r>
              <a:rPr lang="en-US" dirty="0">
                <a:solidFill>
                  <a:srgbClr val="FF0000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Assign scores from 1 to 5 to the risks</a:t>
            </a:r>
            <a:r>
              <a:rPr lang="en-US" dirty="0">
                <a:latin typeface="Times" panose="02020603050405020304" pitchFamily="18" charset="0"/>
                <a:cs typeface="Times" panose="02020603050405020304" pitchFamily="18" charset="0"/>
              </a:rPr>
              <a:t> in terms of occurrence probability and their impacts.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B289DC31-E36E-4945-A6E2-DAF877E1EF2B}"/>
              </a:ext>
            </a:extLst>
          </p:cNvPr>
          <p:cNvSpPr txBox="1"/>
          <p:nvPr/>
        </p:nvSpPr>
        <p:spPr>
          <a:xfrm>
            <a:off x="4480060" y="3554672"/>
            <a:ext cx="4060400" cy="3693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l"/>
            <a:r>
              <a:rPr lang="en-US" b="1" u="sng" dirty="0">
                <a:latin typeface="Times" panose="02020603050405020304" pitchFamily="18" charset="0"/>
                <a:cs typeface="Times" panose="02020603050405020304" pitchFamily="18" charset="0"/>
              </a:rPr>
              <a:t>Step 3:</a:t>
            </a:r>
            <a:r>
              <a:rPr lang="en-US" b="1" i="1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i="1" dirty="0">
                <a:latin typeface="Times" panose="02020603050405020304" pitchFamily="18" charset="0"/>
                <a:cs typeface="Times" panose="02020603050405020304" pitchFamily="18" charset="0"/>
              </a:rPr>
              <a:t>Conduct qualitative assessment</a:t>
            </a:r>
          </a:p>
        </p:txBody>
      </p:sp>
      <p:sp>
        <p:nvSpPr>
          <p:cNvPr id="37" name="Content Placeholder 2">
            <a:extLst>
              <a:ext uri="{FF2B5EF4-FFF2-40B4-BE49-F238E27FC236}">
                <a16:creationId xmlns:a16="http://schemas.microsoft.com/office/drawing/2014/main" id="{7439890F-6B9B-40A8-A3D5-20D20D8DA918}"/>
              </a:ext>
            </a:extLst>
          </p:cNvPr>
          <p:cNvSpPr txBox="1">
            <a:spLocks/>
          </p:cNvSpPr>
          <p:nvPr/>
        </p:nvSpPr>
        <p:spPr>
          <a:xfrm>
            <a:off x="2504760" y="19892"/>
            <a:ext cx="6639240" cy="36512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Helvetica" pitchFamily="2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Helvetica" pitchFamily="2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Helvetica" pitchFamily="2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Helvetica" pitchFamily="2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Helvetica" pitchFamily="2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Font typeface="Arial" panose="020B0604020202020204" pitchFamily="34" charset="0"/>
              <a:buNone/>
            </a:pPr>
            <a:r>
              <a:rPr lang="en-US" altLang="ko-KR" sz="1400" i="1"/>
              <a:t>5.</a:t>
            </a:r>
            <a:r>
              <a:rPr lang="ko-KR" altLang="en-US" sz="1400" i="1"/>
              <a:t> </a:t>
            </a:r>
            <a:r>
              <a:rPr lang="en-US" sz="1400" i="1"/>
              <a:t>Guidance on Risk-Driven Approach for Estimating Construction Contingencies </a:t>
            </a:r>
            <a:endParaRPr lang="en-US" sz="1400" i="1" dirty="0"/>
          </a:p>
        </p:txBody>
      </p:sp>
      <p:grpSp>
        <p:nvGrpSpPr>
          <p:cNvPr id="38" name="Group 37">
            <a:extLst>
              <a:ext uri="{FF2B5EF4-FFF2-40B4-BE49-F238E27FC236}">
                <a16:creationId xmlns:a16="http://schemas.microsoft.com/office/drawing/2014/main" id="{2BCBABF3-D50E-894F-A9B2-3DEC620308B9}"/>
              </a:ext>
            </a:extLst>
          </p:cNvPr>
          <p:cNvGrpSpPr/>
          <p:nvPr/>
        </p:nvGrpSpPr>
        <p:grpSpPr>
          <a:xfrm>
            <a:off x="840967" y="1623091"/>
            <a:ext cx="4640250" cy="4846320"/>
            <a:chOff x="840967" y="1623091"/>
            <a:chExt cx="4640250" cy="4270360"/>
          </a:xfrm>
        </p:grpSpPr>
        <p:sp>
          <p:nvSpPr>
            <p:cNvPr id="39" name="Rectangle 38">
              <a:extLst>
                <a:ext uri="{FF2B5EF4-FFF2-40B4-BE49-F238E27FC236}">
                  <a16:creationId xmlns:a16="http://schemas.microsoft.com/office/drawing/2014/main" id="{64076C45-90DA-594E-8197-CFECBDF27DA1}"/>
                </a:ext>
              </a:extLst>
            </p:cNvPr>
            <p:cNvSpPr/>
            <p:nvPr/>
          </p:nvSpPr>
          <p:spPr>
            <a:xfrm>
              <a:off x="840973" y="1690689"/>
              <a:ext cx="1920240" cy="473188"/>
            </a:xfrm>
            <a:prstGeom prst="rect">
              <a:avLst/>
            </a:prstGeom>
            <a:solidFill>
              <a:schemeClr val="accent3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r>
                <a:rPr lang="en-US" sz="1000" dirty="0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1. Determine project characteristics, conditions, and environments</a:t>
              </a:r>
            </a:p>
          </p:txBody>
        </p:sp>
        <p:sp>
          <p:nvSpPr>
            <p:cNvPr id="40" name="Diamond 39">
              <a:extLst>
                <a:ext uri="{FF2B5EF4-FFF2-40B4-BE49-F238E27FC236}">
                  <a16:creationId xmlns:a16="http://schemas.microsoft.com/office/drawing/2014/main" id="{8C943EA6-6C6F-6A4A-8536-4F8EBADB1017}"/>
                </a:ext>
              </a:extLst>
            </p:cNvPr>
            <p:cNvSpPr/>
            <p:nvPr/>
          </p:nvSpPr>
          <p:spPr>
            <a:xfrm>
              <a:off x="2976509" y="1623091"/>
              <a:ext cx="1737361" cy="608385"/>
            </a:xfrm>
            <a:prstGeom prst="diamond">
              <a:avLst/>
            </a:prstGeom>
            <a:solidFill>
              <a:schemeClr val="accent3">
                <a:lumMod val="60000"/>
                <a:lumOff val="40000"/>
              </a:schemeClr>
            </a:solidFill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r>
                <a:rPr lang="en-US" sz="1000" dirty="0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Is there any trigger?</a:t>
              </a:r>
            </a:p>
          </p:txBody>
        </p:sp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4705C46A-1380-C94C-BD64-25BC1BDDC408}"/>
                </a:ext>
              </a:extLst>
            </p:cNvPr>
            <p:cNvSpPr txBox="1"/>
            <p:nvPr/>
          </p:nvSpPr>
          <p:spPr>
            <a:xfrm>
              <a:off x="1803057" y="3451616"/>
              <a:ext cx="447831" cy="18202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1000" dirty="0">
                  <a:latin typeface="Arial" panose="020B0604020202020204" pitchFamily="34" charset="0"/>
                  <a:cs typeface="Arial" panose="020B0604020202020204" pitchFamily="34" charset="0"/>
                </a:rPr>
                <a:t>Yes</a:t>
              </a:r>
            </a:p>
          </p:txBody>
        </p:sp>
        <p:sp>
          <p:nvSpPr>
            <p:cNvPr id="42" name="Rounded Rectangle 41">
              <a:extLst>
                <a:ext uri="{FF2B5EF4-FFF2-40B4-BE49-F238E27FC236}">
                  <a16:creationId xmlns:a16="http://schemas.microsoft.com/office/drawing/2014/main" id="{286AD4BB-EAA0-034D-B054-831C77D7F276}"/>
                </a:ext>
              </a:extLst>
            </p:cNvPr>
            <p:cNvSpPr/>
            <p:nvPr/>
          </p:nvSpPr>
          <p:spPr>
            <a:xfrm>
              <a:off x="4940431" y="1690689"/>
              <a:ext cx="540786" cy="473188"/>
            </a:xfrm>
            <a:prstGeom prst="roundRect">
              <a:avLst/>
            </a:prstGeom>
            <a:solidFill>
              <a:schemeClr val="accent3">
                <a:lumMod val="60000"/>
                <a:lumOff val="40000"/>
              </a:schemeClr>
            </a:solidFill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r>
                <a:rPr lang="en-US" sz="1000" dirty="0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Stop</a:t>
              </a:r>
            </a:p>
          </p:txBody>
        </p:sp>
        <p:sp>
          <p:nvSpPr>
            <p:cNvPr id="43" name="Rectangle 42">
              <a:extLst>
                <a:ext uri="{FF2B5EF4-FFF2-40B4-BE49-F238E27FC236}">
                  <a16:creationId xmlns:a16="http://schemas.microsoft.com/office/drawing/2014/main" id="{7926E0A8-8268-9947-8B0F-BD6F5011C137}"/>
                </a:ext>
              </a:extLst>
            </p:cNvPr>
            <p:cNvSpPr/>
            <p:nvPr/>
          </p:nvSpPr>
          <p:spPr>
            <a:xfrm>
              <a:off x="840973" y="2385727"/>
              <a:ext cx="1920240" cy="40559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r>
                <a:rPr lang="en-US" sz="1000" dirty="0">
                  <a:latin typeface="Arial" panose="020B0604020202020204" pitchFamily="34" charset="0"/>
                  <a:cs typeface="Arial" panose="020B0604020202020204" pitchFamily="34" charset="0"/>
                </a:rPr>
                <a:t>3. Conduct qualitative assessment</a:t>
              </a:r>
            </a:p>
          </p:txBody>
        </p:sp>
        <p:sp>
          <p:nvSpPr>
            <p:cNvPr id="44" name="Rectangle 43">
              <a:extLst>
                <a:ext uri="{FF2B5EF4-FFF2-40B4-BE49-F238E27FC236}">
                  <a16:creationId xmlns:a16="http://schemas.microsoft.com/office/drawing/2014/main" id="{1FC3298A-9A32-FD46-928A-9B9992CF7139}"/>
                </a:ext>
              </a:extLst>
            </p:cNvPr>
            <p:cNvSpPr/>
            <p:nvPr/>
          </p:nvSpPr>
          <p:spPr>
            <a:xfrm>
              <a:off x="840973" y="3679144"/>
              <a:ext cx="1920240" cy="405590"/>
            </a:xfrm>
            <a:prstGeom prst="rect">
              <a:avLst/>
            </a:prstGeom>
            <a:solidFill>
              <a:schemeClr val="accent3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r>
                <a:rPr lang="en-US" sz="1000" dirty="0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4. Gather information &amp; data from SMEs</a:t>
              </a:r>
            </a:p>
          </p:txBody>
        </p:sp>
        <p:sp>
          <p:nvSpPr>
            <p:cNvPr id="45" name="Rectangle 44">
              <a:extLst>
                <a:ext uri="{FF2B5EF4-FFF2-40B4-BE49-F238E27FC236}">
                  <a16:creationId xmlns:a16="http://schemas.microsoft.com/office/drawing/2014/main" id="{5AD8D00C-4671-B941-BA8F-7060835E79C9}"/>
                </a:ext>
              </a:extLst>
            </p:cNvPr>
            <p:cNvSpPr/>
            <p:nvPr/>
          </p:nvSpPr>
          <p:spPr>
            <a:xfrm>
              <a:off x="840973" y="4229789"/>
              <a:ext cx="1920240" cy="405590"/>
            </a:xfrm>
            <a:prstGeom prst="rect">
              <a:avLst/>
            </a:prstGeom>
            <a:solidFill>
              <a:schemeClr val="accent3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r>
                <a:rPr lang="en-US" sz="1000" dirty="0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5. Determine the probability and cost impact of the risk</a:t>
              </a:r>
            </a:p>
          </p:txBody>
        </p:sp>
        <p:cxnSp>
          <p:nvCxnSpPr>
            <p:cNvPr id="46" name="Straight Arrow Connector 45">
              <a:extLst>
                <a:ext uri="{FF2B5EF4-FFF2-40B4-BE49-F238E27FC236}">
                  <a16:creationId xmlns:a16="http://schemas.microsoft.com/office/drawing/2014/main" id="{6908B1BD-9AB5-BA49-885D-A89415715EAA}"/>
                </a:ext>
              </a:extLst>
            </p:cNvPr>
            <p:cNvCxnSpPr>
              <a:stCxn id="44" idx="2"/>
              <a:endCxn id="45" idx="0"/>
            </p:cNvCxnSpPr>
            <p:nvPr/>
          </p:nvCxnSpPr>
          <p:spPr>
            <a:xfrm>
              <a:off x="1801093" y="4084734"/>
              <a:ext cx="0" cy="145055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7" name="Parallelogram 46">
              <a:extLst>
                <a:ext uri="{FF2B5EF4-FFF2-40B4-BE49-F238E27FC236}">
                  <a16:creationId xmlns:a16="http://schemas.microsoft.com/office/drawing/2014/main" id="{8C2822DC-87CA-CE47-B012-303D9E34737F}"/>
                </a:ext>
              </a:extLst>
            </p:cNvPr>
            <p:cNvSpPr/>
            <p:nvPr/>
          </p:nvSpPr>
          <p:spPr>
            <a:xfrm>
              <a:off x="840973" y="5420263"/>
              <a:ext cx="1920240" cy="473188"/>
            </a:xfrm>
            <a:prstGeom prst="parallelogram">
              <a:avLst/>
            </a:prstGeom>
            <a:solidFill>
              <a:schemeClr val="accent3">
                <a:lumMod val="60000"/>
                <a:lumOff val="40000"/>
              </a:schemeClr>
            </a:solidFill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r>
                <a:rPr lang="en-US" sz="1000" dirty="0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Output the contingency amount for the risk </a:t>
              </a:r>
            </a:p>
          </p:txBody>
        </p:sp>
        <p:sp>
          <p:nvSpPr>
            <p:cNvPr id="48" name="Rectangle 47">
              <a:extLst>
                <a:ext uri="{FF2B5EF4-FFF2-40B4-BE49-F238E27FC236}">
                  <a16:creationId xmlns:a16="http://schemas.microsoft.com/office/drawing/2014/main" id="{902E0B93-90F8-5440-A91A-E5B14B56BCEE}"/>
                </a:ext>
              </a:extLst>
            </p:cNvPr>
            <p:cNvSpPr/>
            <p:nvPr/>
          </p:nvSpPr>
          <p:spPr>
            <a:xfrm>
              <a:off x="2976509" y="2385727"/>
              <a:ext cx="1737361" cy="405590"/>
            </a:xfrm>
            <a:prstGeom prst="rect">
              <a:avLst/>
            </a:prstGeom>
            <a:solidFill>
              <a:schemeClr val="accent3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r>
                <a:rPr lang="en-US" sz="1000" dirty="0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2. Contact subject matter experts (SMEs)</a:t>
              </a:r>
            </a:p>
          </p:txBody>
        </p:sp>
        <p:sp>
          <p:nvSpPr>
            <p:cNvPr id="49" name="Diamond 48">
              <a:extLst>
                <a:ext uri="{FF2B5EF4-FFF2-40B4-BE49-F238E27FC236}">
                  <a16:creationId xmlns:a16="http://schemas.microsoft.com/office/drawing/2014/main" id="{FA195064-1C8F-9944-A054-F3B61F5310ED}"/>
                </a:ext>
              </a:extLst>
            </p:cNvPr>
            <p:cNvSpPr/>
            <p:nvPr/>
          </p:nvSpPr>
          <p:spPr>
            <a:xfrm>
              <a:off x="840973" y="2935221"/>
              <a:ext cx="1920240" cy="608385"/>
            </a:xfrm>
            <a:prstGeom prst="diamond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r>
                <a:rPr lang="en-US" sz="1000" dirty="0">
                  <a:latin typeface="Arial" panose="020B0604020202020204" pitchFamily="34" charset="0"/>
                  <a:cs typeface="Arial" panose="020B0604020202020204" pitchFamily="34" charset="0"/>
                </a:rPr>
                <a:t>Is this risk significant?</a:t>
              </a:r>
            </a:p>
          </p:txBody>
        </p:sp>
        <p:cxnSp>
          <p:nvCxnSpPr>
            <p:cNvPr id="50" name="Straight Arrow Connector 49">
              <a:extLst>
                <a:ext uri="{FF2B5EF4-FFF2-40B4-BE49-F238E27FC236}">
                  <a16:creationId xmlns:a16="http://schemas.microsoft.com/office/drawing/2014/main" id="{DB980CE3-5E35-8A43-AE57-2FC3A5639D53}"/>
                </a:ext>
              </a:extLst>
            </p:cNvPr>
            <p:cNvCxnSpPr>
              <a:cxnSpLocks/>
            </p:cNvCxnSpPr>
            <p:nvPr/>
          </p:nvCxnSpPr>
          <p:spPr>
            <a:xfrm>
              <a:off x="2755006" y="1927283"/>
              <a:ext cx="228600" cy="1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Arrow Connector 50">
              <a:extLst>
                <a:ext uri="{FF2B5EF4-FFF2-40B4-BE49-F238E27FC236}">
                  <a16:creationId xmlns:a16="http://schemas.microsoft.com/office/drawing/2014/main" id="{8E65CF2D-B996-1746-8573-48852F84FB8D}"/>
                </a:ext>
              </a:extLst>
            </p:cNvPr>
            <p:cNvCxnSpPr>
              <a:stCxn id="40" idx="2"/>
              <a:endCxn id="48" idx="0"/>
            </p:cNvCxnSpPr>
            <p:nvPr/>
          </p:nvCxnSpPr>
          <p:spPr>
            <a:xfrm>
              <a:off x="3845189" y="2231476"/>
              <a:ext cx="0" cy="154251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Arrow Connector 51">
              <a:extLst>
                <a:ext uri="{FF2B5EF4-FFF2-40B4-BE49-F238E27FC236}">
                  <a16:creationId xmlns:a16="http://schemas.microsoft.com/office/drawing/2014/main" id="{1B905E9A-5E1F-1B43-BD34-6495D604E25C}"/>
                </a:ext>
              </a:extLst>
            </p:cNvPr>
            <p:cNvCxnSpPr>
              <a:stCxn id="40" idx="3"/>
              <a:endCxn id="42" idx="1"/>
            </p:cNvCxnSpPr>
            <p:nvPr/>
          </p:nvCxnSpPr>
          <p:spPr>
            <a:xfrm flipV="1">
              <a:off x="4713870" y="1927283"/>
              <a:ext cx="226561" cy="1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3" name="TextBox 52">
              <a:extLst>
                <a:ext uri="{FF2B5EF4-FFF2-40B4-BE49-F238E27FC236}">
                  <a16:creationId xmlns:a16="http://schemas.microsoft.com/office/drawing/2014/main" id="{569F1629-6871-6E40-81A7-48CF687139BC}"/>
                </a:ext>
              </a:extLst>
            </p:cNvPr>
            <p:cNvSpPr txBox="1"/>
            <p:nvPr/>
          </p:nvSpPr>
          <p:spPr>
            <a:xfrm>
              <a:off x="4559656" y="1708183"/>
              <a:ext cx="447831" cy="18202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1000" dirty="0">
                  <a:latin typeface="Arial" panose="020B0604020202020204" pitchFamily="34" charset="0"/>
                  <a:cs typeface="Arial" panose="020B0604020202020204" pitchFamily="34" charset="0"/>
                </a:rPr>
                <a:t>No</a:t>
              </a:r>
            </a:p>
          </p:txBody>
        </p:sp>
        <p:sp>
          <p:nvSpPr>
            <p:cNvPr id="54" name="TextBox 53">
              <a:extLst>
                <a:ext uri="{FF2B5EF4-FFF2-40B4-BE49-F238E27FC236}">
                  <a16:creationId xmlns:a16="http://schemas.microsoft.com/office/drawing/2014/main" id="{9517EC5E-DE35-544C-8B53-10BB73059649}"/>
                </a:ext>
              </a:extLst>
            </p:cNvPr>
            <p:cNvSpPr txBox="1"/>
            <p:nvPr/>
          </p:nvSpPr>
          <p:spPr>
            <a:xfrm>
              <a:off x="3906557" y="2168235"/>
              <a:ext cx="447831" cy="18202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1000" dirty="0">
                  <a:latin typeface="Arial" panose="020B0604020202020204" pitchFamily="34" charset="0"/>
                  <a:cs typeface="Arial" panose="020B0604020202020204" pitchFamily="34" charset="0"/>
                </a:rPr>
                <a:t>Yes</a:t>
              </a:r>
            </a:p>
          </p:txBody>
        </p:sp>
        <p:cxnSp>
          <p:nvCxnSpPr>
            <p:cNvPr id="55" name="Straight Arrow Connector 54">
              <a:extLst>
                <a:ext uri="{FF2B5EF4-FFF2-40B4-BE49-F238E27FC236}">
                  <a16:creationId xmlns:a16="http://schemas.microsoft.com/office/drawing/2014/main" id="{590924C2-2DE0-9948-B049-5F1934FD5132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2747918" y="2588522"/>
              <a:ext cx="228600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Arrow Connector 55">
              <a:extLst>
                <a:ext uri="{FF2B5EF4-FFF2-40B4-BE49-F238E27FC236}">
                  <a16:creationId xmlns:a16="http://schemas.microsoft.com/office/drawing/2014/main" id="{53A7E9AD-1A1A-7D48-A704-C2BDEF8F245A}"/>
                </a:ext>
              </a:extLst>
            </p:cNvPr>
            <p:cNvCxnSpPr>
              <a:stCxn id="43" idx="2"/>
              <a:endCxn id="49" idx="0"/>
            </p:cNvCxnSpPr>
            <p:nvPr/>
          </p:nvCxnSpPr>
          <p:spPr>
            <a:xfrm>
              <a:off x="1801093" y="2791317"/>
              <a:ext cx="0" cy="143904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Arrow Connector 56">
              <a:extLst>
                <a:ext uri="{FF2B5EF4-FFF2-40B4-BE49-F238E27FC236}">
                  <a16:creationId xmlns:a16="http://schemas.microsoft.com/office/drawing/2014/main" id="{F683FF0D-E62A-B548-93A8-1B58D5CE5906}"/>
                </a:ext>
              </a:extLst>
            </p:cNvPr>
            <p:cNvCxnSpPr>
              <a:stCxn id="49" idx="2"/>
              <a:endCxn id="44" idx="0"/>
            </p:cNvCxnSpPr>
            <p:nvPr/>
          </p:nvCxnSpPr>
          <p:spPr>
            <a:xfrm>
              <a:off x="1801093" y="3543606"/>
              <a:ext cx="0" cy="135538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8" name="Rounded Rectangle 57">
              <a:extLst>
                <a:ext uri="{FF2B5EF4-FFF2-40B4-BE49-F238E27FC236}">
                  <a16:creationId xmlns:a16="http://schemas.microsoft.com/office/drawing/2014/main" id="{CFF8E534-11D6-874B-8228-88D5B0695C97}"/>
                </a:ext>
              </a:extLst>
            </p:cNvPr>
            <p:cNvSpPr/>
            <p:nvPr/>
          </p:nvSpPr>
          <p:spPr>
            <a:xfrm>
              <a:off x="2989855" y="3004161"/>
              <a:ext cx="540786" cy="473188"/>
            </a:xfrm>
            <a:prstGeom prst="round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r>
                <a:rPr lang="en-US" sz="1000" dirty="0">
                  <a:latin typeface="Arial" panose="020B0604020202020204" pitchFamily="34" charset="0"/>
                  <a:cs typeface="Arial" panose="020B0604020202020204" pitchFamily="34" charset="0"/>
                </a:rPr>
                <a:t>Stop</a:t>
              </a:r>
            </a:p>
          </p:txBody>
        </p:sp>
        <p:cxnSp>
          <p:nvCxnSpPr>
            <p:cNvPr id="59" name="Straight Arrow Connector 58">
              <a:extLst>
                <a:ext uri="{FF2B5EF4-FFF2-40B4-BE49-F238E27FC236}">
                  <a16:creationId xmlns:a16="http://schemas.microsoft.com/office/drawing/2014/main" id="{92248B3B-9FAC-EB44-9CBE-6E0CA1BC0F58}"/>
                </a:ext>
              </a:extLst>
            </p:cNvPr>
            <p:cNvCxnSpPr>
              <a:cxnSpLocks/>
            </p:cNvCxnSpPr>
            <p:nvPr/>
          </p:nvCxnSpPr>
          <p:spPr>
            <a:xfrm>
              <a:off x="2757101" y="3240756"/>
              <a:ext cx="234209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0" name="TextBox 59">
              <a:extLst>
                <a:ext uri="{FF2B5EF4-FFF2-40B4-BE49-F238E27FC236}">
                  <a16:creationId xmlns:a16="http://schemas.microsoft.com/office/drawing/2014/main" id="{1A1DACFF-0ABC-9B48-BABD-D8FADCF2B845}"/>
                </a:ext>
              </a:extLst>
            </p:cNvPr>
            <p:cNvSpPr txBox="1"/>
            <p:nvPr/>
          </p:nvSpPr>
          <p:spPr>
            <a:xfrm>
              <a:off x="2664466" y="3021655"/>
              <a:ext cx="447831" cy="18202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1000" dirty="0">
                  <a:latin typeface="Arial" panose="020B0604020202020204" pitchFamily="34" charset="0"/>
                  <a:cs typeface="Arial" panose="020B0604020202020204" pitchFamily="34" charset="0"/>
                </a:rPr>
                <a:t>No</a:t>
              </a:r>
            </a:p>
          </p:txBody>
        </p:sp>
        <p:sp>
          <p:nvSpPr>
            <p:cNvPr id="61" name="Rectangle 60">
              <a:extLst>
                <a:ext uri="{FF2B5EF4-FFF2-40B4-BE49-F238E27FC236}">
                  <a16:creationId xmlns:a16="http://schemas.microsoft.com/office/drawing/2014/main" id="{6F1B0527-8C6C-B64A-A980-461C8BBCD481}"/>
                </a:ext>
              </a:extLst>
            </p:cNvPr>
            <p:cNvSpPr/>
            <p:nvPr/>
          </p:nvSpPr>
          <p:spPr>
            <a:xfrm>
              <a:off x="840967" y="4787380"/>
              <a:ext cx="1920240" cy="457200"/>
            </a:xfrm>
            <a:prstGeom prst="rect">
              <a:avLst/>
            </a:prstGeom>
            <a:solidFill>
              <a:schemeClr val="accent3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r>
                <a:rPr lang="en-US" sz="1000" dirty="0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6. (Optional) Select a response strategy &amp; determine residual contingency</a:t>
              </a:r>
            </a:p>
          </p:txBody>
        </p:sp>
        <p:cxnSp>
          <p:nvCxnSpPr>
            <p:cNvPr id="62" name="Straight Arrow Connector 61">
              <a:extLst>
                <a:ext uri="{FF2B5EF4-FFF2-40B4-BE49-F238E27FC236}">
                  <a16:creationId xmlns:a16="http://schemas.microsoft.com/office/drawing/2014/main" id="{EC70F4E2-FF15-A145-A569-636A9D3816E6}"/>
                </a:ext>
              </a:extLst>
            </p:cNvPr>
            <p:cNvCxnSpPr>
              <a:cxnSpLocks/>
              <a:stCxn id="45" idx="2"/>
              <a:endCxn id="61" idx="0"/>
            </p:cNvCxnSpPr>
            <p:nvPr/>
          </p:nvCxnSpPr>
          <p:spPr>
            <a:xfrm flipH="1">
              <a:off x="1801087" y="4635379"/>
              <a:ext cx="6" cy="152001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Arrow Connector 62">
              <a:extLst>
                <a:ext uri="{FF2B5EF4-FFF2-40B4-BE49-F238E27FC236}">
                  <a16:creationId xmlns:a16="http://schemas.microsoft.com/office/drawing/2014/main" id="{17126750-8E11-AF49-9227-4C961B7B529D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801077" y="5259662"/>
              <a:ext cx="6" cy="152001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8021962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54905E-6486-178B-4785-EFB71B9FD8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1800" b="1" u="sng" dirty="0">
                <a:solidFill>
                  <a:schemeClr val="tx2"/>
                </a:solidFill>
              </a:rPr>
              <a:t>NCHRP Research Report 1025:</a:t>
            </a:r>
            <a:br>
              <a:rPr lang="en-US" sz="1800" b="1" dirty="0">
                <a:solidFill>
                  <a:schemeClr val="tx2"/>
                </a:solidFill>
              </a:rPr>
            </a:br>
            <a:r>
              <a:rPr lang="en-US" sz="2800" dirty="0">
                <a:solidFill>
                  <a:srgbClr val="C00000"/>
                </a:solidFill>
              </a:rPr>
              <a:t>Contingency Factors to Account for Risk in Early Construction Cost Estimates for Transportation Infrastructure Projects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9021C3-D417-871A-07DA-2A0BAFA233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>
              <a:hlinkClick r:id="rId2"/>
            </a:endParaRPr>
          </a:p>
          <a:p>
            <a:pPr marL="0" indent="0">
              <a:buNone/>
            </a:pPr>
            <a:r>
              <a:rPr lang="en-US" sz="2400" dirty="0">
                <a:hlinkClick r:id="rId2"/>
              </a:rPr>
              <a:t>https://nap.nationalacademies.org/download/26829</a:t>
            </a:r>
            <a:endParaRPr lang="en-US" sz="2400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D7F5766-E0D7-C83B-ED72-D85E207F04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CAD1CC-3D4E-204A-B9A6-B313B9149B7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883718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2F4003-6F7E-4CF6-9C6D-8A0CB86BD4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Step 4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60742CA-4DAF-4437-A832-8BDE7078B0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CAD1CC-3D4E-204A-B9A6-B313B9149B73}" type="slidenum">
              <a:rPr lang="en-US" smtClean="0"/>
              <a:t>20</a:t>
            </a:fld>
            <a:endParaRPr lang="en-US"/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77A48E56-F2E1-44F7-91A9-98910BFBD7EF}"/>
              </a:ext>
            </a:extLst>
          </p:cNvPr>
          <p:cNvSpPr txBox="1"/>
          <p:nvPr/>
        </p:nvSpPr>
        <p:spPr>
          <a:xfrm>
            <a:off x="4572001" y="4192796"/>
            <a:ext cx="4060400" cy="128907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pPr marL="285750" indent="-285750" algn="l">
              <a:lnSpc>
                <a:spcPct val="150000"/>
              </a:lnSpc>
              <a:buFontTx/>
              <a:buChar char="-"/>
            </a:pPr>
            <a:r>
              <a:rPr lang="en-US" dirty="0">
                <a:latin typeface="Times" panose="02020603050405020304" pitchFamily="18" charset="0"/>
                <a:cs typeface="Times" panose="02020603050405020304" pitchFamily="18" charset="0"/>
              </a:rPr>
              <a:t>Gather information and data from SMEs that can serve as </a:t>
            </a:r>
            <a:r>
              <a:rPr lang="en-US" dirty="0">
                <a:solidFill>
                  <a:srgbClr val="FF0000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a reference for early cost estimators</a:t>
            </a:r>
            <a:r>
              <a:rPr lang="en-US" dirty="0">
                <a:latin typeface="Times" panose="02020603050405020304" pitchFamily="18" charset="0"/>
                <a:cs typeface="Times" panose="02020603050405020304" pitchFamily="18" charset="0"/>
              </a:rPr>
              <a:t>.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7AC6E10E-3FB8-4BD4-9D01-CB70311C2D70}"/>
              </a:ext>
            </a:extLst>
          </p:cNvPr>
          <p:cNvSpPr txBox="1"/>
          <p:nvPr/>
        </p:nvSpPr>
        <p:spPr>
          <a:xfrm>
            <a:off x="4480060" y="3562068"/>
            <a:ext cx="4060400" cy="64633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l"/>
            <a:r>
              <a:rPr lang="en-US" b="1" u="sng" dirty="0">
                <a:latin typeface="Times" panose="02020603050405020304" pitchFamily="18" charset="0"/>
                <a:cs typeface="Times" panose="02020603050405020304" pitchFamily="18" charset="0"/>
              </a:rPr>
              <a:t>Step 4:</a:t>
            </a:r>
            <a:r>
              <a:rPr lang="en-US" b="1" i="1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i="1" dirty="0">
                <a:latin typeface="Times" panose="02020603050405020304" pitchFamily="18" charset="0"/>
                <a:cs typeface="Times" panose="02020603050405020304" pitchFamily="18" charset="0"/>
              </a:rPr>
              <a:t>Gather information &amp; data from SMEs</a:t>
            </a:r>
          </a:p>
        </p:txBody>
      </p:sp>
      <p:sp>
        <p:nvSpPr>
          <p:cNvPr id="37" name="Content Placeholder 2">
            <a:extLst>
              <a:ext uri="{FF2B5EF4-FFF2-40B4-BE49-F238E27FC236}">
                <a16:creationId xmlns:a16="http://schemas.microsoft.com/office/drawing/2014/main" id="{8CC6A72E-CC30-4604-88AF-B35F8A872C77}"/>
              </a:ext>
            </a:extLst>
          </p:cNvPr>
          <p:cNvSpPr txBox="1">
            <a:spLocks/>
          </p:cNvSpPr>
          <p:nvPr/>
        </p:nvSpPr>
        <p:spPr>
          <a:xfrm>
            <a:off x="2504760" y="19892"/>
            <a:ext cx="6639240" cy="36512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Helvetica" pitchFamily="2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Helvetica" pitchFamily="2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Helvetica" pitchFamily="2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Helvetica" pitchFamily="2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Helvetica" pitchFamily="2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Font typeface="Arial" panose="020B0604020202020204" pitchFamily="34" charset="0"/>
              <a:buNone/>
            </a:pPr>
            <a:r>
              <a:rPr lang="en-US" altLang="ko-KR" sz="1400" i="1"/>
              <a:t>5.</a:t>
            </a:r>
            <a:r>
              <a:rPr lang="ko-KR" altLang="en-US" sz="1400" i="1"/>
              <a:t> </a:t>
            </a:r>
            <a:r>
              <a:rPr lang="en-US" sz="1400" i="1"/>
              <a:t>Guidance on Risk-Driven Approach for Estimating Construction Contingencies </a:t>
            </a:r>
            <a:endParaRPr lang="en-US" sz="1400" i="1" dirty="0"/>
          </a:p>
        </p:txBody>
      </p:sp>
      <p:grpSp>
        <p:nvGrpSpPr>
          <p:cNvPr id="38" name="Group 37">
            <a:extLst>
              <a:ext uri="{FF2B5EF4-FFF2-40B4-BE49-F238E27FC236}">
                <a16:creationId xmlns:a16="http://schemas.microsoft.com/office/drawing/2014/main" id="{02243000-3906-5449-81F9-E3937C4253B5}"/>
              </a:ext>
            </a:extLst>
          </p:cNvPr>
          <p:cNvGrpSpPr/>
          <p:nvPr/>
        </p:nvGrpSpPr>
        <p:grpSpPr>
          <a:xfrm>
            <a:off x="840967" y="1623091"/>
            <a:ext cx="4640250" cy="4846320"/>
            <a:chOff x="840967" y="1623091"/>
            <a:chExt cx="4640250" cy="4270360"/>
          </a:xfrm>
        </p:grpSpPr>
        <p:sp>
          <p:nvSpPr>
            <p:cNvPr id="39" name="Rectangle 38">
              <a:extLst>
                <a:ext uri="{FF2B5EF4-FFF2-40B4-BE49-F238E27FC236}">
                  <a16:creationId xmlns:a16="http://schemas.microsoft.com/office/drawing/2014/main" id="{AB30EB1E-4F2B-2448-9B03-F99EFEFD9ABB}"/>
                </a:ext>
              </a:extLst>
            </p:cNvPr>
            <p:cNvSpPr/>
            <p:nvPr/>
          </p:nvSpPr>
          <p:spPr>
            <a:xfrm>
              <a:off x="840973" y="1690689"/>
              <a:ext cx="1920240" cy="473188"/>
            </a:xfrm>
            <a:prstGeom prst="rect">
              <a:avLst/>
            </a:prstGeom>
            <a:solidFill>
              <a:schemeClr val="accent3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r>
                <a:rPr lang="en-US" sz="1000" dirty="0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1. Determine project characteristics, conditions, and environments</a:t>
              </a:r>
            </a:p>
          </p:txBody>
        </p:sp>
        <p:sp>
          <p:nvSpPr>
            <p:cNvPr id="40" name="Diamond 39">
              <a:extLst>
                <a:ext uri="{FF2B5EF4-FFF2-40B4-BE49-F238E27FC236}">
                  <a16:creationId xmlns:a16="http://schemas.microsoft.com/office/drawing/2014/main" id="{E7D7C2B3-4CBB-9143-BB4E-E5EE476F1942}"/>
                </a:ext>
              </a:extLst>
            </p:cNvPr>
            <p:cNvSpPr/>
            <p:nvPr/>
          </p:nvSpPr>
          <p:spPr>
            <a:xfrm>
              <a:off x="2976509" y="1623091"/>
              <a:ext cx="1737361" cy="608385"/>
            </a:xfrm>
            <a:prstGeom prst="diamond">
              <a:avLst/>
            </a:prstGeom>
            <a:solidFill>
              <a:schemeClr val="accent3">
                <a:lumMod val="60000"/>
                <a:lumOff val="40000"/>
              </a:schemeClr>
            </a:solidFill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r>
                <a:rPr lang="en-US" sz="1000" dirty="0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Is there any trigger?</a:t>
              </a:r>
            </a:p>
          </p:txBody>
        </p:sp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31F92F06-4C97-1C43-ADA0-7B4054B847AC}"/>
                </a:ext>
              </a:extLst>
            </p:cNvPr>
            <p:cNvSpPr txBox="1"/>
            <p:nvPr/>
          </p:nvSpPr>
          <p:spPr>
            <a:xfrm>
              <a:off x="1803057" y="3451616"/>
              <a:ext cx="447831" cy="18202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1000" dirty="0">
                  <a:latin typeface="Arial" panose="020B0604020202020204" pitchFamily="34" charset="0"/>
                  <a:cs typeface="Arial" panose="020B0604020202020204" pitchFamily="34" charset="0"/>
                </a:rPr>
                <a:t>Yes</a:t>
              </a:r>
            </a:p>
          </p:txBody>
        </p:sp>
        <p:sp>
          <p:nvSpPr>
            <p:cNvPr id="42" name="Rounded Rectangle 41">
              <a:extLst>
                <a:ext uri="{FF2B5EF4-FFF2-40B4-BE49-F238E27FC236}">
                  <a16:creationId xmlns:a16="http://schemas.microsoft.com/office/drawing/2014/main" id="{D07EDE72-46FC-D445-A7FF-A36C14704368}"/>
                </a:ext>
              </a:extLst>
            </p:cNvPr>
            <p:cNvSpPr/>
            <p:nvPr/>
          </p:nvSpPr>
          <p:spPr>
            <a:xfrm>
              <a:off x="4940431" y="1690689"/>
              <a:ext cx="540786" cy="473188"/>
            </a:xfrm>
            <a:prstGeom prst="roundRect">
              <a:avLst/>
            </a:prstGeom>
            <a:solidFill>
              <a:schemeClr val="accent3">
                <a:lumMod val="60000"/>
                <a:lumOff val="40000"/>
              </a:schemeClr>
            </a:solidFill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r>
                <a:rPr lang="en-US" sz="1000" dirty="0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Stop</a:t>
              </a:r>
            </a:p>
          </p:txBody>
        </p:sp>
        <p:sp>
          <p:nvSpPr>
            <p:cNvPr id="43" name="Rectangle 42">
              <a:extLst>
                <a:ext uri="{FF2B5EF4-FFF2-40B4-BE49-F238E27FC236}">
                  <a16:creationId xmlns:a16="http://schemas.microsoft.com/office/drawing/2014/main" id="{7DF736DF-D3E1-A248-A8E8-DAFDD2A6BA58}"/>
                </a:ext>
              </a:extLst>
            </p:cNvPr>
            <p:cNvSpPr/>
            <p:nvPr/>
          </p:nvSpPr>
          <p:spPr>
            <a:xfrm>
              <a:off x="840973" y="2385727"/>
              <a:ext cx="1920240" cy="405590"/>
            </a:xfrm>
            <a:prstGeom prst="rect">
              <a:avLst/>
            </a:prstGeom>
            <a:solidFill>
              <a:schemeClr val="accent3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r>
                <a:rPr lang="en-US" sz="1000" dirty="0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3. Conduct qualitative assessment</a:t>
              </a:r>
            </a:p>
          </p:txBody>
        </p:sp>
        <p:sp>
          <p:nvSpPr>
            <p:cNvPr id="44" name="Rectangle 43">
              <a:extLst>
                <a:ext uri="{FF2B5EF4-FFF2-40B4-BE49-F238E27FC236}">
                  <a16:creationId xmlns:a16="http://schemas.microsoft.com/office/drawing/2014/main" id="{08E92455-A238-0B43-A698-011889DCDEA6}"/>
                </a:ext>
              </a:extLst>
            </p:cNvPr>
            <p:cNvSpPr/>
            <p:nvPr/>
          </p:nvSpPr>
          <p:spPr>
            <a:xfrm>
              <a:off x="840973" y="3679144"/>
              <a:ext cx="1920240" cy="40559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r>
                <a:rPr lang="en-US" sz="1000" dirty="0">
                  <a:latin typeface="Arial" panose="020B0604020202020204" pitchFamily="34" charset="0"/>
                  <a:cs typeface="Arial" panose="020B0604020202020204" pitchFamily="34" charset="0"/>
                </a:rPr>
                <a:t>4. Gather information &amp; data from SMEs</a:t>
              </a:r>
            </a:p>
          </p:txBody>
        </p:sp>
        <p:sp>
          <p:nvSpPr>
            <p:cNvPr id="45" name="Rectangle 44">
              <a:extLst>
                <a:ext uri="{FF2B5EF4-FFF2-40B4-BE49-F238E27FC236}">
                  <a16:creationId xmlns:a16="http://schemas.microsoft.com/office/drawing/2014/main" id="{F085DC12-A242-EA4B-811A-89EFE0C92B63}"/>
                </a:ext>
              </a:extLst>
            </p:cNvPr>
            <p:cNvSpPr/>
            <p:nvPr/>
          </p:nvSpPr>
          <p:spPr>
            <a:xfrm>
              <a:off x="840973" y="4229789"/>
              <a:ext cx="1920240" cy="405590"/>
            </a:xfrm>
            <a:prstGeom prst="rect">
              <a:avLst/>
            </a:prstGeom>
            <a:solidFill>
              <a:schemeClr val="accent3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r>
                <a:rPr lang="en-US" sz="1000" dirty="0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5. Determine the probability and cost impact of the risk</a:t>
              </a:r>
            </a:p>
          </p:txBody>
        </p:sp>
        <p:cxnSp>
          <p:nvCxnSpPr>
            <p:cNvPr id="46" name="Straight Arrow Connector 45">
              <a:extLst>
                <a:ext uri="{FF2B5EF4-FFF2-40B4-BE49-F238E27FC236}">
                  <a16:creationId xmlns:a16="http://schemas.microsoft.com/office/drawing/2014/main" id="{9C394A0C-A3EA-544B-8636-93AD187902C2}"/>
                </a:ext>
              </a:extLst>
            </p:cNvPr>
            <p:cNvCxnSpPr>
              <a:stCxn id="44" idx="2"/>
              <a:endCxn id="45" idx="0"/>
            </p:cNvCxnSpPr>
            <p:nvPr/>
          </p:nvCxnSpPr>
          <p:spPr>
            <a:xfrm>
              <a:off x="1801093" y="4084734"/>
              <a:ext cx="0" cy="145055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7" name="Parallelogram 46">
              <a:extLst>
                <a:ext uri="{FF2B5EF4-FFF2-40B4-BE49-F238E27FC236}">
                  <a16:creationId xmlns:a16="http://schemas.microsoft.com/office/drawing/2014/main" id="{D9E329DC-EC99-E14C-BC2E-A5078BEFBA10}"/>
                </a:ext>
              </a:extLst>
            </p:cNvPr>
            <p:cNvSpPr/>
            <p:nvPr/>
          </p:nvSpPr>
          <p:spPr>
            <a:xfrm>
              <a:off x="840973" y="5420263"/>
              <a:ext cx="1920240" cy="473188"/>
            </a:xfrm>
            <a:prstGeom prst="parallelogram">
              <a:avLst/>
            </a:prstGeom>
            <a:solidFill>
              <a:schemeClr val="accent3">
                <a:lumMod val="60000"/>
                <a:lumOff val="40000"/>
              </a:schemeClr>
            </a:solidFill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r>
                <a:rPr lang="en-US" sz="1000" dirty="0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Output the contingency amount for the risk </a:t>
              </a:r>
            </a:p>
          </p:txBody>
        </p:sp>
        <p:sp>
          <p:nvSpPr>
            <p:cNvPr id="48" name="Rectangle 47">
              <a:extLst>
                <a:ext uri="{FF2B5EF4-FFF2-40B4-BE49-F238E27FC236}">
                  <a16:creationId xmlns:a16="http://schemas.microsoft.com/office/drawing/2014/main" id="{BCD07651-4303-B340-AB47-F7F9D5F73FFA}"/>
                </a:ext>
              </a:extLst>
            </p:cNvPr>
            <p:cNvSpPr/>
            <p:nvPr/>
          </p:nvSpPr>
          <p:spPr>
            <a:xfrm>
              <a:off x="2976509" y="2385727"/>
              <a:ext cx="1737361" cy="405590"/>
            </a:xfrm>
            <a:prstGeom prst="rect">
              <a:avLst/>
            </a:prstGeom>
            <a:solidFill>
              <a:schemeClr val="accent3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r>
                <a:rPr lang="en-US" sz="1000" dirty="0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2. Contact subject matter experts (SMEs)</a:t>
              </a:r>
            </a:p>
          </p:txBody>
        </p:sp>
        <p:sp>
          <p:nvSpPr>
            <p:cNvPr id="49" name="Diamond 48">
              <a:extLst>
                <a:ext uri="{FF2B5EF4-FFF2-40B4-BE49-F238E27FC236}">
                  <a16:creationId xmlns:a16="http://schemas.microsoft.com/office/drawing/2014/main" id="{C9B37A04-DC4B-2E40-A8A8-76CF7A5C943C}"/>
                </a:ext>
              </a:extLst>
            </p:cNvPr>
            <p:cNvSpPr/>
            <p:nvPr/>
          </p:nvSpPr>
          <p:spPr>
            <a:xfrm>
              <a:off x="840973" y="2935221"/>
              <a:ext cx="1920240" cy="608385"/>
            </a:xfrm>
            <a:prstGeom prst="diamond">
              <a:avLst/>
            </a:prstGeom>
            <a:solidFill>
              <a:schemeClr val="accent3">
                <a:lumMod val="60000"/>
                <a:lumOff val="40000"/>
              </a:schemeClr>
            </a:solidFill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r>
                <a:rPr lang="en-US" sz="1000" dirty="0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Is this risk significant?</a:t>
              </a:r>
            </a:p>
          </p:txBody>
        </p:sp>
        <p:cxnSp>
          <p:nvCxnSpPr>
            <p:cNvPr id="50" name="Straight Arrow Connector 49">
              <a:extLst>
                <a:ext uri="{FF2B5EF4-FFF2-40B4-BE49-F238E27FC236}">
                  <a16:creationId xmlns:a16="http://schemas.microsoft.com/office/drawing/2014/main" id="{91D8F1F3-4955-DA4F-A100-EF0A3190DE9A}"/>
                </a:ext>
              </a:extLst>
            </p:cNvPr>
            <p:cNvCxnSpPr>
              <a:cxnSpLocks/>
            </p:cNvCxnSpPr>
            <p:nvPr/>
          </p:nvCxnSpPr>
          <p:spPr>
            <a:xfrm>
              <a:off x="2755006" y="1927283"/>
              <a:ext cx="228600" cy="1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Arrow Connector 50">
              <a:extLst>
                <a:ext uri="{FF2B5EF4-FFF2-40B4-BE49-F238E27FC236}">
                  <a16:creationId xmlns:a16="http://schemas.microsoft.com/office/drawing/2014/main" id="{6A4830C4-6F44-1E4D-BE92-6B32923FF5F9}"/>
                </a:ext>
              </a:extLst>
            </p:cNvPr>
            <p:cNvCxnSpPr>
              <a:stCxn id="40" idx="2"/>
              <a:endCxn id="48" idx="0"/>
            </p:cNvCxnSpPr>
            <p:nvPr/>
          </p:nvCxnSpPr>
          <p:spPr>
            <a:xfrm>
              <a:off x="3845189" y="2231476"/>
              <a:ext cx="0" cy="154251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Arrow Connector 51">
              <a:extLst>
                <a:ext uri="{FF2B5EF4-FFF2-40B4-BE49-F238E27FC236}">
                  <a16:creationId xmlns:a16="http://schemas.microsoft.com/office/drawing/2014/main" id="{968D84FC-DAC6-FE4C-8587-36358E9757EB}"/>
                </a:ext>
              </a:extLst>
            </p:cNvPr>
            <p:cNvCxnSpPr>
              <a:stCxn id="40" idx="3"/>
              <a:endCxn id="42" idx="1"/>
            </p:cNvCxnSpPr>
            <p:nvPr/>
          </p:nvCxnSpPr>
          <p:spPr>
            <a:xfrm flipV="1">
              <a:off x="4713870" y="1927283"/>
              <a:ext cx="226561" cy="1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3" name="TextBox 52">
              <a:extLst>
                <a:ext uri="{FF2B5EF4-FFF2-40B4-BE49-F238E27FC236}">
                  <a16:creationId xmlns:a16="http://schemas.microsoft.com/office/drawing/2014/main" id="{6905255B-2913-4940-8C9B-3E66A3F37870}"/>
                </a:ext>
              </a:extLst>
            </p:cNvPr>
            <p:cNvSpPr txBox="1"/>
            <p:nvPr/>
          </p:nvSpPr>
          <p:spPr>
            <a:xfrm>
              <a:off x="4559656" y="1708183"/>
              <a:ext cx="447831" cy="18202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1000" dirty="0">
                  <a:latin typeface="Arial" panose="020B0604020202020204" pitchFamily="34" charset="0"/>
                  <a:cs typeface="Arial" panose="020B0604020202020204" pitchFamily="34" charset="0"/>
                </a:rPr>
                <a:t>No</a:t>
              </a:r>
            </a:p>
          </p:txBody>
        </p:sp>
        <p:sp>
          <p:nvSpPr>
            <p:cNvPr id="54" name="TextBox 53">
              <a:extLst>
                <a:ext uri="{FF2B5EF4-FFF2-40B4-BE49-F238E27FC236}">
                  <a16:creationId xmlns:a16="http://schemas.microsoft.com/office/drawing/2014/main" id="{B9CC755B-0B4E-B946-8F80-A65EC0ABE017}"/>
                </a:ext>
              </a:extLst>
            </p:cNvPr>
            <p:cNvSpPr txBox="1"/>
            <p:nvPr/>
          </p:nvSpPr>
          <p:spPr>
            <a:xfrm>
              <a:off x="3906557" y="2168235"/>
              <a:ext cx="447831" cy="18202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1000" dirty="0">
                  <a:latin typeface="Arial" panose="020B0604020202020204" pitchFamily="34" charset="0"/>
                  <a:cs typeface="Arial" panose="020B0604020202020204" pitchFamily="34" charset="0"/>
                </a:rPr>
                <a:t>Yes</a:t>
              </a:r>
            </a:p>
          </p:txBody>
        </p:sp>
        <p:cxnSp>
          <p:nvCxnSpPr>
            <p:cNvPr id="55" name="Straight Arrow Connector 54">
              <a:extLst>
                <a:ext uri="{FF2B5EF4-FFF2-40B4-BE49-F238E27FC236}">
                  <a16:creationId xmlns:a16="http://schemas.microsoft.com/office/drawing/2014/main" id="{022FB19A-3FBB-5046-ABE2-DEA429C0C59D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2747918" y="2588522"/>
              <a:ext cx="228600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Arrow Connector 55">
              <a:extLst>
                <a:ext uri="{FF2B5EF4-FFF2-40B4-BE49-F238E27FC236}">
                  <a16:creationId xmlns:a16="http://schemas.microsoft.com/office/drawing/2014/main" id="{423E6D4F-9EE8-3341-8BBE-B5F75E8225A5}"/>
                </a:ext>
              </a:extLst>
            </p:cNvPr>
            <p:cNvCxnSpPr>
              <a:stCxn id="43" idx="2"/>
              <a:endCxn id="49" idx="0"/>
            </p:cNvCxnSpPr>
            <p:nvPr/>
          </p:nvCxnSpPr>
          <p:spPr>
            <a:xfrm>
              <a:off x="1801093" y="2791317"/>
              <a:ext cx="0" cy="143904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Arrow Connector 56">
              <a:extLst>
                <a:ext uri="{FF2B5EF4-FFF2-40B4-BE49-F238E27FC236}">
                  <a16:creationId xmlns:a16="http://schemas.microsoft.com/office/drawing/2014/main" id="{AD42956E-5371-E64C-B11C-271658F7C8E3}"/>
                </a:ext>
              </a:extLst>
            </p:cNvPr>
            <p:cNvCxnSpPr>
              <a:stCxn id="49" idx="2"/>
              <a:endCxn id="44" idx="0"/>
            </p:cNvCxnSpPr>
            <p:nvPr/>
          </p:nvCxnSpPr>
          <p:spPr>
            <a:xfrm>
              <a:off x="1801093" y="3543606"/>
              <a:ext cx="0" cy="135538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8" name="Rounded Rectangle 57">
              <a:extLst>
                <a:ext uri="{FF2B5EF4-FFF2-40B4-BE49-F238E27FC236}">
                  <a16:creationId xmlns:a16="http://schemas.microsoft.com/office/drawing/2014/main" id="{FEE94825-6CB2-0141-BFC8-F5F61C0BEDF2}"/>
                </a:ext>
              </a:extLst>
            </p:cNvPr>
            <p:cNvSpPr/>
            <p:nvPr/>
          </p:nvSpPr>
          <p:spPr>
            <a:xfrm>
              <a:off x="2989855" y="3004161"/>
              <a:ext cx="540786" cy="473188"/>
            </a:xfrm>
            <a:prstGeom prst="roundRect">
              <a:avLst/>
            </a:prstGeom>
            <a:solidFill>
              <a:schemeClr val="accent3">
                <a:lumMod val="60000"/>
                <a:lumOff val="40000"/>
              </a:schemeClr>
            </a:solidFill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r>
                <a:rPr lang="en-US" sz="1000" dirty="0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Stop</a:t>
              </a:r>
            </a:p>
          </p:txBody>
        </p:sp>
        <p:cxnSp>
          <p:nvCxnSpPr>
            <p:cNvPr id="59" name="Straight Arrow Connector 58">
              <a:extLst>
                <a:ext uri="{FF2B5EF4-FFF2-40B4-BE49-F238E27FC236}">
                  <a16:creationId xmlns:a16="http://schemas.microsoft.com/office/drawing/2014/main" id="{B49E4053-E664-5247-874A-8919AD8C71E5}"/>
                </a:ext>
              </a:extLst>
            </p:cNvPr>
            <p:cNvCxnSpPr>
              <a:cxnSpLocks/>
            </p:cNvCxnSpPr>
            <p:nvPr/>
          </p:nvCxnSpPr>
          <p:spPr>
            <a:xfrm>
              <a:off x="2757101" y="3240756"/>
              <a:ext cx="234209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0" name="TextBox 59">
              <a:extLst>
                <a:ext uri="{FF2B5EF4-FFF2-40B4-BE49-F238E27FC236}">
                  <a16:creationId xmlns:a16="http://schemas.microsoft.com/office/drawing/2014/main" id="{19A239FD-E703-5445-925C-130F173A6230}"/>
                </a:ext>
              </a:extLst>
            </p:cNvPr>
            <p:cNvSpPr txBox="1"/>
            <p:nvPr/>
          </p:nvSpPr>
          <p:spPr>
            <a:xfrm>
              <a:off x="2664466" y="3021655"/>
              <a:ext cx="447831" cy="18202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1000" dirty="0">
                  <a:latin typeface="Arial" panose="020B0604020202020204" pitchFamily="34" charset="0"/>
                  <a:cs typeface="Arial" panose="020B0604020202020204" pitchFamily="34" charset="0"/>
                </a:rPr>
                <a:t>No</a:t>
              </a:r>
            </a:p>
          </p:txBody>
        </p:sp>
        <p:sp>
          <p:nvSpPr>
            <p:cNvPr id="61" name="Rectangle 60">
              <a:extLst>
                <a:ext uri="{FF2B5EF4-FFF2-40B4-BE49-F238E27FC236}">
                  <a16:creationId xmlns:a16="http://schemas.microsoft.com/office/drawing/2014/main" id="{51CF2524-2CE1-B343-A01D-AA918C6C147B}"/>
                </a:ext>
              </a:extLst>
            </p:cNvPr>
            <p:cNvSpPr/>
            <p:nvPr/>
          </p:nvSpPr>
          <p:spPr>
            <a:xfrm>
              <a:off x="840967" y="4787380"/>
              <a:ext cx="1920240" cy="457200"/>
            </a:xfrm>
            <a:prstGeom prst="rect">
              <a:avLst/>
            </a:prstGeom>
            <a:solidFill>
              <a:schemeClr val="accent3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r>
                <a:rPr lang="en-US" sz="1000" dirty="0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6. (Optional) Select a response strategy &amp; determine residual contingency</a:t>
              </a:r>
            </a:p>
          </p:txBody>
        </p:sp>
        <p:cxnSp>
          <p:nvCxnSpPr>
            <p:cNvPr id="62" name="Straight Arrow Connector 61">
              <a:extLst>
                <a:ext uri="{FF2B5EF4-FFF2-40B4-BE49-F238E27FC236}">
                  <a16:creationId xmlns:a16="http://schemas.microsoft.com/office/drawing/2014/main" id="{A486C917-F1CE-6449-8549-C0BA8A62B828}"/>
                </a:ext>
              </a:extLst>
            </p:cNvPr>
            <p:cNvCxnSpPr>
              <a:cxnSpLocks/>
              <a:stCxn id="45" idx="2"/>
              <a:endCxn id="61" idx="0"/>
            </p:cNvCxnSpPr>
            <p:nvPr/>
          </p:nvCxnSpPr>
          <p:spPr>
            <a:xfrm flipH="1">
              <a:off x="1801087" y="4635379"/>
              <a:ext cx="6" cy="152001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Arrow Connector 62">
              <a:extLst>
                <a:ext uri="{FF2B5EF4-FFF2-40B4-BE49-F238E27FC236}">
                  <a16:creationId xmlns:a16="http://schemas.microsoft.com/office/drawing/2014/main" id="{1E639B6C-ABC5-8A4F-97D8-492EE09C2863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801077" y="5259662"/>
              <a:ext cx="6" cy="152001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36956710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2F4003-6F7E-4CF6-9C6D-8A0CB86BD4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Step 5 and Step 6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60742CA-4DAF-4437-A832-8BDE7078B0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CAD1CC-3D4E-204A-B9A6-B313B9149B73}" type="slidenum">
              <a:rPr lang="en-US" smtClean="0"/>
              <a:t>21</a:t>
            </a:fld>
            <a:endParaRPr lang="en-US"/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10659303-ED3E-4981-A97E-21B2F25A7595}"/>
              </a:ext>
            </a:extLst>
          </p:cNvPr>
          <p:cNvSpPr txBox="1"/>
          <p:nvPr/>
        </p:nvSpPr>
        <p:spPr>
          <a:xfrm>
            <a:off x="4090768" y="3777322"/>
            <a:ext cx="4754880" cy="171970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en-US" dirty="0">
                <a:latin typeface="Times" panose="02020603050405020304" pitchFamily="18" charset="0"/>
                <a:cs typeface="Times" panose="02020603050405020304" pitchFamily="18" charset="0"/>
              </a:rPr>
              <a:t>Estimate the risk’s impact (</a:t>
            </a:r>
            <a:r>
              <a:rPr lang="en-US" i="1" dirty="0">
                <a:latin typeface="Times" panose="02020603050405020304" pitchFamily="18" charset="0"/>
                <a:cs typeface="Times" panose="02020603050405020304" pitchFamily="18" charset="0"/>
              </a:rPr>
              <a:t>optimistic (O), most likely (M), and pessimistic (P)</a:t>
            </a:r>
            <a:r>
              <a:rPr lang="en-US" dirty="0">
                <a:latin typeface="Times" panose="02020603050405020304" pitchFamily="18" charset="0"/>
                <a:cs typeface="Times" panose="02020603050405020304" pitchFamily="18" charset="0"/>
              </a:rPr>
              <a:t>). </a:t>
            </a:r>
          </a:p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en-US" dirty="0">
                <a:solidFill>
                  <a:srgbClr val="FF0000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The average impact: </a:t>
            </a:r>
            <a:r>
              <a:rPr lang="en-US" i="1" dirty="0">
                <a:solidFill>
                  <a:srgbClr val="FF0000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I = (O+4M+P)/6</a:t>
            </a:r>
            <a:r>
              <a:rPr lang="en-US" dirty="0">
                <a:latin typeface="Times" panose="02020603050405020304" pitchFamily="18" charset="0"/>
                <a:cs typeface="Times" panose="02020603050405020304" pitchFamily="18" charset="0"/>
              </a:rPr>
              <a:t>.</a:t>
            </a:r>
          </a:p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en-US" dirty="0">
                <a:latin typeface="Times" panose="02020603050405020304" pitchFamily="18" charset="0"/>
                <a:cs typeface="Times" panose="02020603050405020304" pitchFamily="18" charset="0"/>
              </a:rPr>
              <a:t>Contingency amount = </a:t>
            </a:r>
            <a:r>
              <a:rPr lang="en-US" i="1" dirty="0" err="1">
                <a:latin typeface="Times" panose="02020603050405020304" pitchFamily="18" charset="0"/>
                <a:cs typeface="Times" panose="02020603050405020304" pitchFamily="18" charset="0"/>
              </a:rPr>
              <a:t>Pr</a:t>
            </a:r>
            <a:r>
              <a:rPr lang="en-US" i="1" dirty="0">
                <a:latin typeface="Times" panose="02020603050405020304" pitchFamily="18" charset="0"/>
                <a:cs typeface="Times" panose="02020603050405020304" pitchFamily="18" charset="0"/>
              </a:rPr>
              <a:t> x I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D6192E36-14A0-490F-908A-633D147C5E7B}"/>
              </a:ext>
            </a:extLst>
          </p:cNvPr>
          <p:cNvSpPr txBox="1"/>
          <p:nvPr/>
        </p:nvSpPr>
        <p:spPr>
          <a:xfrm>
            <a:off x="4054672" y="3213077"/>
            <a:ext cx="4663440" cy="64633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l"/>
            <a:r>
              <a:rPr lang="en-US" b="1" u="sng" dirty="0">
                <a:latin typeface="Times" panose="02020603050405020304" pitchFamily="18" charset="0"/>
                <a:cs typeface="Times" panose="02020603050405020304" pitchFamily="18" charset="0"/>
              </a:rPr>
              <a:t>Step 5</a:t>
            </a:r>
            <a:r>
              <a:rPr lang="en-US" b="1" dirty="0">
                <a:latin typeface="Times" panose="02020603050405020304" pitchFamily="18" charset="0"/>
                <a:cs typeface="Times" panose="02020603050405020304" pitchFamily="18" charset="0"/>
              </a:rPr>
              <a:t>:</a:t>
            </a:r>
            <a:r>
              <a:rPr lang="en-US" b="1" i="1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i="1" dirty="0">
                <a:latin typeface="Times" panose="02020603050405020304" pitchFamily="18" charset="0"/>
                <a:cs typeface="Times" panose="02020603050405020304" pitchFamily="18" charset="0"/>
              </a:rPr>
              <a:t>Determine the probability and cost impact of the risks</a:t>
            </a:r>
          </a:p>
        </p:txBody>
      </p:sp>
      <p:sp>
        <p:nvSpPr>
          <p:cNvPr id="37" name="Content Placeholder 2">
            <a:extLst>
              <a:ext uri="{FF2B5EF4-FFF2-40B4-BE49-F238E27FC236}">
                <a16:creationId xmlns:a16="http://schemas.microsoft.com/office/drawing/2014/main" id="{27094C69-F708-4B2E-BD6E-C179F9B8407E}"/>
              </a:ext>
            </a:extLst>
          </p:cNvPr>
          <p:cNvSpPr txBox="1">
            <a:spLocks/>
          </p:cNvSpPr>
          <p:nvPr/>
        </p:nvSpPr>
        <p:spPr>
          <a:xfrm>
            <a:off x="2504760" y="19892"/>
            <a:ext cx="6639240" cy="36512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Helvetica" pitchFamily="2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Helvetica" pitchFamily="2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Helvetica" pitchFamily="2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Helvetica" pitchFamily="2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Helvetica" pitchFamily="2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Font typeface="Arial" panose="020B0604020202020204" pitchFamily="34" charset="0"/>
              <a:buNone/>
            </a:pPr>
            <a:r>
              <a:rPr lang="en-US" altLang="ko-KR" sz="1400" i="1"/>
              <a:t>5.</a:t>
            </a:r>
            <a:r>
              <a:rPr lang="ko-KR" altLang="en-US" sz="1400" i="1"/>
              <a:t> </a:t>
            </a:r>
            <a:r>
              <a:rPr lang="en-US" sz="1400" i="1"/>
              <a:t>Guidance on Risk-Driven Approach for Estimating Construction Contingencies </a:t>
            </a:r>
            <a:endParaRPr lang="en-US" sz="1400" i="1" dirty="0"/>
          </a:p>
        </p:txBody>
      </p:sp>
      <p:grpSp>
        <p:nvGrpSpPr>
          <p:cNvPr id="38" name="Group 37">
            <a:extLst>
              <a:ext uri="{FF2B5EF4-FFF2-40B4-BE49-F238E27FC236}">
                <a16:creationId xmlns:a16="http://schemas.microsoft.com/office/drawing/2014/main" id="{4922C244-F94B-DF44-A0BD-7A4D09FCBE63}"/>
              </a:ext>
            </a:extLst>
          </p:cNvPr>
          <p:cNvGrpSpPr/>
          <p:nvPr/>
        </p:nvGrpSpPr>
        <p:grpSpPr>
          <a:xfrm>
            <a:off x="840967" y="1623091"/>
            <a:ext cx="4640250" cy="4846320"/>
            <a:chOff x="840967" y="1623091"/>
            <a:chExt cx="4640250" cy="4270360"/>
          </a:xfrm>
        </p:grpSpPr>
        <p:sp>
          <p:nvSpPr>
            <p:cNvPr id="39" name="Rectangle 38">
              <a:extLst>
                <a:ext uri="{FF2B5EF4-FFF2-40B4-BE49-F238E27FC236}">
                  <a16:creationId xmlns:a16="http://schemas.microsoft.com/office/drawing/2014/main" id="{186A39EA-6092-D74B-A053-C5FD5A309453}"/>
                </a:ext>
              </a:extLst>
            </p:cNvPr>
            <p:cNvSpPr/>
            <p:nvPr/>
          </p:nvSpPr>
          <p:spPr>
            <a:xfrm>
              <a:off x="840973" y="1690689"/>
              <a:ext cx="1920240" cy="473188"/>
            </a:xfrm>
            <a:prstGeom prst="rect">
              <a:avLst/>
            </a:prstGeom>
            <a:solidFill>
              <a:schemeClr val="accent3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r>
                <a:rPr lang="en-US" sz="1000" dirty="0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1. Determine project characteristics, conditions, and environments</a:t>
              </a:r>
            </a:p>
          </p:txBody>
        </p:sp>
        <p:sp>
          <p:nvSpPr>
            <p:cNvPr id="40" name="Diamond 39">
              <a:extLst>
                <a:ext uri="{FF2B5EF4-FFF2-40B4-BE49-F238E27FC236}">
                  <a16:creationId xmlns:a16="http://schemas.microsoft.com/office/drawing/2014/main" id="{DD025870-35A2-EB41-8AD8-1C406EF6320F}"/>
                </a:ext>
              </a:extLst>
            </p:cNvPr>
            <p:cNvSpPr/>
            <p:nvPr/>
          </p:nvSpPr>
          <p:spPr>
            <a:xfrm>
              <a:off x="2976509" y="1623091"/>
              <a:ext cx="1737361" cy="608385"/>
            </a:xfrm>
            <a:prstGeom prst="diamond">
              <a:avLst/>
            </a:prstGeom>
            <a:solidFill>
              <a:schemeClr val="accent3">
                <a:lumMod val="60000"/>
                <a:lumOff val="40000"/>
              </a:schemeClr>
            </a:solidFill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r>
                <a:rPr lang="en-US" sz="1000" dirty="0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Is there any trigger?</a:t>
              </a:r>
            </a:p>
          </p:txBody>
        </p:sp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7C26EC4E-8EB3-D148-9E84-8051F051D662}"/>
                </a:ext>
              </a:extLst>
            </p:cNvPr>
            <p:cNvSpPr txBox="1"/>
            <p:nvPr/>
          </p:nvSpPr>
          <p:spPr>
            <a:xfrm>
              <a:off x="1803057" y="3451616"/>
              <a:ext cx="447831" cy="18202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1000" dirty="0">
                  <a:latin typeface="Arial" panose="020B0604020202020204" pitchFamily="34" charset="0"/>
                  <a:cs typeface="Arial" panose="020B0604020202020204" pitchFamily="34" charset="0"/>
                </a:rPr>
                <a:t>Yes</a:t>
              </a:r>
            </a:p>
          </p:txBody>
        </p:sp>
        <p:sp>
          <p:nvSpPr>
            <p:cNvPr id="42" name="Rounded Rectangle 41">
              <a:extLst>
                <a:ext uri="{FF2B5EF4-FFF2-40B4-BE49-F238E27FC236}">
                  <a16:creationId xmlns:a16="http://schemas.microsoft.com/office/drawing/2014/main" id="{22265EF4-1ADC-3948-9B23-DA29B48E2DA8}"/>
                </a:ext>
              </a:extLst>
            </p:cNvPr>
            <p:cNvSpPr/>
            <p:nvPr/>
          </p:nvSpPr>
          <p:spPr>
            <a:xfrm>
              <a:off x="4940431" y="1690689"/>
              <a:ext cx="540786" cy="473188"/>
            </a:xfrm>
            <a:prstGeom prst="roundRect">
              <a:avLst/>
            </a:prstGeom>
            <a:solidFill>
              <a:schemeClr val="accent3">
                <a:lumMod val="60000"/>
                <a:lumOff val="40000"/>
              </a:schemeClr>
            </a:solidFill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r>
                <a:rPr lang="en-US" sz="1000" dirty="0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Stop</a:t>
              </a:r>
            </a:p>
          </p:txBody>
        </p:sp>
        <p:sp>
          <p:nvSpPr>
            <p:cNvPr id="43" name="Rectangle 42">
              <a:extLst>
                <a:ext uri="{FF2B5EF4-FFF2-40B4-BE49-F238E27FC236}">
                  <a16:creationId xmlns:a16="http://schemas.microsoft.com/office/drawing/2014/main" id="{AF059C42-45A0-A446-97B0-A03B007C7B59}"/>
                </a:ext>
              </a:extLst>
            </p:cNvPr>
            <p:cNvSpPr/>
            <p:nvPr/>
          </p:nvSpPr>
          <p:spPr>
            <a:xfrm>
              <a:off x="840973" y="2385727"/>
              <a:ext cx="1920240" cy="405590"/>
            </a:xfrm>
            <a:prstGeom prst="rect">
              <a:avLst/>
            </a:prstGeom>
            <a:solidFill>
              <a:schemeClr val="accent3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r>
                <a:rPr lang="en-US" sz="1000" dirty="0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3. Conduct qualitative assessment</a:t>
              </a:r>
            </a:p>
          </p:txBody>
        </p:sp>
        <p:sp>
          <p:nvSpPr>
            <p:cNvPr id="44" name="Rectangle 43">
              <a:extLst>
                <a:ext uri="{FF2B5EF4-FFF2-40B4-BE49-F238E27FC236}">
                  <a16:creationId xmlns:a16="http://schemas.microsoft.com/office/drawing/2014/main" id="{F9413C27-D0C9-AA46-B14A-BB2BDF22FC77}"/>
                </a:ext>
              </a:extLst>
            </p:cNvPr>
            <p:cNvSpPr/>
            <p:nvPr/>
          </p:nvSpPr>
          <p:spPr>
            <a:xfrm>
              <a:off x="840973" y="3679144"/>
              <a:ext cx="1920240" cy="405590"/>
            </a:xfrm>
            <a:prstGeom prst="rect">
              <a:avLst/>
            </a:prstGeom>
            <a:solidFill>
              <a:schemeClr val="accent3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r>
                <a:rPr lang="en-US" sz="1000" dirty="0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4. Gather information &amp; data from SMEs</a:t>
              </a:r>
            </a:p>
          </p:txBody>
        </p:sp>
        <p:sp>
          <p:nvSpPr>
            <p:cNvPr id="45" name="Rectangle 44">
              <a:extLst>
                <a:ext uri="{FF2B5EF4-FFF2-40B4-BE49-F238E27FC236}">
                  <a16:creationId xmlns:a16="http://schemas.microsoft.com/office/drawing/2014/main" id="{5C30C804-F94D-C94F-BFCA-0A512B8B231B}"/>
                </a:ext>
              </a:extLst>
            </p:cNvPr>
            <p:cNvSpPr/>
            <p:nvPr/>
          </p:nvSpPr>
          <p:spPr>
            <a:xfrm>
              <a:off x="840973" y="4229789"/>
              <a:ext cx="1920240" cy="40559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r>
                <a:rPr lang="en-US" sz="1000" dirty="0">
                  <a:latin typeface="Arial" panose="020B0604020202020204" pitchFamily="34" charset="0"/>
                  <a:cs typeface="Arial" panose="020B0604020202020204" pitchFamily="34" charset="0"/>
                </a:rPr>
                <a:t>5. Determine the probability and cost impact of the risk</a:t>
              </a:r>
            </a:p>
          </p:txBody>
        </p:sp>
        <p:cxnSp>
          <p:nvCxnSpPr>
            <p:cNvPr id="46" name="Straight Arrow Connector 45">
              <a:extLst>
                <a:ext uri="{FF2B5EF4-FFF2-40B4-BE49-F238E27FC236}">
                  <a16:creationId xmlns:a16="http://schemas.microsoft.com/office/drawing/2014/main" id="{DBD8942A-DFE5-EA49-92FE-AECCC989018D}"/>
                </a:ext>
              </a:extLst>
            </p:cNvPr>
            <p:cNvCxnSpPr>
              <a:stCxn id="44" idx="2"/>
              <a:endCxn id="45" idx="0"/>
            </p:cNvCxnSpPr>
            <p:nvPr/>
          </p:nvCxnSpPr>
          <p:spPr>
            <a:xfrm>
              <a:off x="1801093" y="4084734"/>
              <a:ext cx="0" cy="145055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7" name="Parallelogram 46">
              <a:extLst>
                <a:ext uri="{FF2B5EF4-FFF2-40B4-BE49-F238E27FC236}">
                  <a16:creationId xmlns:a16="http://schemas.microsoft.com/office/drawing/2014/main" id="{0DE9CC27-8BE2-4F44-8472-0E88ACCB1266}"/>
                </a:ext>
              </a:extLst>
            </p:cNvPr>
            <p:cNvSpPr/>
            <p:nvPr/>
          </p:nvSpPr>
          <p:spPr>
            <a:xfrm>
              <a:off x="840973" y="5420263"/>
              <a:ext cx="1920240" cy="473188"/>
            </a:xfrm>
            <a:prstGeom prst="parallelogram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r>
                <a:rPr lang="en-US" sz="1000" dirty="0">
                  <a:latin typeface="Arial" panose="020B0604020202020204" pitchFamily="34" charset="0"/>
                  <a:cs typeface="Arial" panose="020B0604020202020204" pitchFamily="34" charset="0"/>
                </a:rPr>
                <a:t>Output the contingency amount for the risk </a:t>
              </a:r>
            </a:p>
          </p:txBody>
        </p:sp>
        <p:sp>
          <p:nvSpPr>
            <p:cNvPr id="48" name="Rectangle 47">
              <a:extLst>
                <a:ext uri="{FF2B5EF4-FFF2-40B4-BE49-F238E27FC236}">
                  <a16:creationId xmlns:a16="http://schemas.microsoft.com/office/drawing/2014/main" id="{CC033734-F126-A34C-8678-E048FB28B761}"/>
                </a:ext>
              </a:extLst>
            </p:cNvPr>
            <p:cNvSpPr/>
            <p:nvPr/>
          </p:nvSpPr>
          <p:spPr>
            <a:xfrm>
              <a:off x="2976509" y="2385727"/>
              <a:ext cx="1737361" cy="405590"/>
            </a:xfrm>
            <a:prstGeom prst="rect">
              <a:avLst/>
            </a:prstGeom>
            <a:solidFill>
              <a:schemeClr val="accent3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r>
                <a:rPr lang="en-US" sz="1000" dirty="0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2. Contact subject matter experts (SMEs)</a:t>
              </a:r>
            </a:p>
          </p:txBody>
        </p:sp>
        <p:sp>
          <p:nvSpPr>
            <p:cNvPr id="49" name="Diamond 48">
              <a:extLst>
                <a:ext uri="{FF2B5EF4-FFF2-40B4-BE49-F238E27FC236}">
                  <a16:creationId xmlns:a16="http://schemas.microsoft.com/office/drawing/2014/main" id="{206E8E8C-52FE-FD4D-9CCF-83C77DB774D9}"/>
                </a:ext>
              </a:extLst>
            </p:cNvPr>
            <p:cNvSpPr/>
            <p:nvPr/>
          </p:nvSpPr>
          <p:spPr>
            <a:xfrm>
              <a:off x="840973" y="2935221"/>
              <a:ext cx="1920240" cy="608385"/>
            </a:xfrm>
            <a:prstGeom prst="diamond">
              <a:avLst/>
            </a:prstGeom>
            <a:solidFill>
              <a:schemeClr val="accent3">
                <a:lumMod val="60000"/>
                <a:lumOff val="40000"/>
              </a:schemeClr>
            </a:solidFill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r>
                <a:rPr lang="en-US" sz="1000" dirty="0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Is this risk significant?</a:t>
              </a:r>
            </a:p>
          </p:txBody>
        </p:sp>
        <p:cxnSp>
          <p:nvCxnSpPr>
            <p:cNvPr id="50" name="Straight Arrow Connector 49">
              <a:extLst>
                <a:ext uri="{FF2B5EF4-FFF2-40B4-BE49-F238E27FC236}">
                  <a16:creationId xmlns:a16="http://schemas.microsoft.com/office/drawing/2014/main" id="{2291768D-9947-1F4E-B9B7-F807AC6215A1}"/>
                </a:ext>
              </a:extLst>
            </p:cNvPr>
            <p:cNvCxnSpPr>
              <a:cxnSpLocks/>
            </p:cNvCxnSpPr>
            <p:nvPr/>
          </p:nvCxnSpPr>
          <p:spPr>
            <a:xfrm>
              <a:off x="2755006" y="1927283"/>
              <a:ext cx="228600" cy="1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Arrow Connector 50">
              <a:extLst>
                <a:ext uri="{FF2B5EF4-FFF2-40B4-BE49-F238E27FC236}">
                  <a16:creationId xmlns:a16="http://schemas.microsoft.com/office/drawing/2014/main" id="{278E368F-DB36-5840-8C8B-C9E1A41123B4}"/>
                </a:ext>
              </a:extLst>
            </p:cNvPr>
            <p:cNvCxnSpPr>
              <a:stCxn id="40" idx="2"/>
              <a:endCxn id="48" idx="0"/>
            </p:cNvCxnSpPr>
            <p:nvPr/>
          </p:nvCxnSpPr>
          <p:spPr>
            <a:xfrm>
              <a:off x="3845189" y="2231476"/>
              <a:ext cx="0" cy="154251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Arrow Connector 51">
              <a:extLst>
                <a:ext uri="{FF2B5EF4-FFF2-40B4-BE49-F238E27FC236}">
                  <a16:creationId xmlns:a16="http://schemas.microsoft.com/office/drawing/2014/main" id="{78F29C6F-1C93-D74E-B0E7-EB37078A0425}"/>
                </a:ext>
              </a:extLst>
            </p:cNvPr>
            <p:cNvCxnSpPr>
              <a:stCxn id="40" idx="3"/>
              <a:endCxn id="42" idx="1"/>
            </p:cNvCxnSpPr>
            <p:nvPr/>
          </p:nvCxnSpPr>
          <p:spPr>
            <a:xfrm flipV="1">
              <a:off x="4713870" y="1927283"/>
              <a:ext cx="226561" cy="1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3" name="TextBox 52">
              <a:extLst>
                <a:ext uri="{FF2B5EF4-FFF2-40B4-BE49-F238E27FC236}">
                  <a16:creationId xmlns:a16="http://schemas.microsoft.com/office/drawing/2014/main" id="{9DD852E5-09A2-6D4B-9DB3-0062A34808A6}"/>
                </a:ext>
              </a:extLst>
            </p:cNvPr>
            <p:cNvSpPr txBox="1"/>
            <p:nvPr/>
          </p:nvSpPr>
          <p:spPr>
            <a:xfrm>
              <a:off x="4559656" y="1708183"/>
              <a:ext cx="447831" cy="18202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1000" dirty="0">
                  <a:latin typeface="Arial" panose="020B0604020202020204" pitchFamily="34" charset="0"/>
                  <a:cs typeface="Arial" panose="020B0604020202020204" pitchFamily="34" charset="0"/>
                </a:rPr>
                <a:t>No</a:t>
              </a:r>
            </a:p>
          </p:txBody>
        </p:sp>
        <p:sp>
          <p:nvSpPr>
            <p:cNvPr id="54" name="TextBox 53">
              <a:extLst>
                <a:ext uri="{FF2B5EF4-FFF2-40B4-BE49-F238E27FC236}">
                  <a16:creationId xmlns:a16="http://schemas.microsoft.com/office/drawing/2014/main" id="{412F776E-092C-AC4F-9759-5F4FAC5E063F}"/>
                </a:ext>
              </a:extLst>
            </p:cNvPr>
            <p:cNvSpPr txBox="1"/>
            <p:nvPr/>
          </p:nvSpPr>
          <p:spPr>
            <a:xfrm>
              <a:off x="3906557" y="2168235"/>
              <a:ext cx="447831" cy="18202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1000" dirty="0">
                  <a:latin typeface="Arial" panose="020B0604020202020204" pitchFamily="34" charset="0"/>
                  <a:cs typeface="Arial" panose="020B0604020202020204" pitchFamily="34" charset="0"/>
                </a:rPr>
                <a:t>Yes</a:t>
              </a:r>
            </a:p>
          </p:txBody>
        </p:sp>
        <p:cxnSp>
          <p:nvCxnSpPr>
            <p:cNvPr id="55" name="Straight Arrow Connector 54">
              <a:extLst>
                <a:ext uri="{FF2B5EF4-FFF2-40B4-BE49-F238E27FC236}">
                  <a16:creationId xmlns:a16="http://schemas.microsoft.com/office/drawing/2014/main" id="{28529AFD-8217-0541-BF44-9E4B8F47A7E5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2747918" y="2588522"/>
              <a:ext cx="228600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Arrow Connector 55">
              <a:extLst>
                <a:ext uri="{FF2B5EF4-FFF2-40B4-BE49-F238E27FC236}">
                  <a16:creationId xmlns:a16="http://schemas.microsoft.com/office/drawing/2014/main" id="{B78AB4EA-5B92-5744-8201-393B4CE3C7ED}"/>
                </a:ext>
              </a:extLst>
            </p:cNvPr>
            <p:cNvCxnSpPr>
              <a:stCxn id="43" idx="2"/>
              <a:endCxn id="49" idx="0"/>
            </p:cNvCxnSpPr>
            <p:nvPr/>
          </p:nvCxnSpPr>
          <p:spPr>
            <a:xfrm>
              <a:off x="1801093" y="2791317"/>
              <a:ext cx="0" cy="143904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Arrow Connector 56">
              <a:extLst>
                <a:ext uri="{FF2B5EF4-FFF2-40B4-BE49-F238E27FC236}">
                  <a16:creationId xmlns:a16="http://schemas.microsoft.com/office/drawing/2014/main" id="{EF606613-11FF-344C-A716-8E915D481E75}"/>
                </a:ext>
              </a:extLst>
            </p:cNvPr>
            <p:cNvCxnSpPr>
              <a:stCxn id="49" idx="2"/>
              <a:endCxn id="44" idx="0"/>
            </p:cNvCxnSpPr>
            <p:nvPr/>
          </p:nvCxnSpPr>
          <p:spPr>
            <a:xfrm>
              <a:off x="1801093" y="3543606"/>
              <a:ext cx="0" cy="135538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8" name="Rounded Rectangle 57">
              <a:extLst>
                <a:ext uri="{FF2B5EF4-FFF2-40B4-BE49-F238E27FC236}">
                  <a16:creationId xmlns:a16="http://schemas.microsoft.com/office/drawing/2014/main" id="{ADEBE6E7-6015-9B42-BECA-D3E9961FDBB7}"/>
                </a:ext>
              </a:extLst>
            </p:cNvPr>
            <p:cNvSpPr/>
            <p:nvPr/>
          </p:nvSpPr>
          <p:spPr>
            <a:xfrm>
              <a:off x="2989855" y="3004161"/>
              <a:ext cx="540786" cy="473188"/>
            </a:xfrm>
            <a:prstGeom prst="roundRect">
              <a:avLst/>
            </a:prstGeom>
            <a:solidFill>
              <a:schemeClr val="accent3">
                <a:lumMod val="60000"/>
                <a:lumOff val="40000"/>
              </a:schemeClr>
            </a:solidFill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r>
                <a:rPr lang="en-US" sz="1000" dirty="0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Stop</a:t>
              </a:r>
            </a:p>
          </p:txBody>
        </p:sp>
        <p:cxnSp>
          <p:nvCxnSpPr>
            <p:cNvPr id="59" name="Straight Arrow Connector 58">
              <a:extLst>
                <a:ext uri="{FF2B5EF4-FFF2-40B4-BE49-F238E27FC236}">
                  <a16:creationId xmlns:a16="http://schemas.microsoft.com/office/drawing/2014/main" id="{027726A8-42C6-A948-9BE0-9454806DED2F}"/>
                </a:ext>
              </a:extLst>
            </p:cNvPr>
            <p:cNvCxnSpPr>
              <a:cxnSpLocks/>
            </p:cNvCxnSpPr>
            <p:nvPr/>
          </p:nvCxnSpPr>
          <p:spPr>
            <a:xfrm>
              <a:off x="2757101" y="3240756"/>
              <a:ext cx="234209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0" name="TextBox 59">
              <a:extLst>
                <a:ext uri="{FF2B5EF4-FFF2-40B4-BE49-F238E27FC236}">
                  <a16:creationId xmlns:a16="http://schemas.microsoft.com/office/drawing/2014/main" id="{8ADA90D7-7712-0943-8AD2-2261F664A18F}"/>
                </a:ext>
              </a:extLst>
            </p:cNvPr>
            <p:cNvSpPr txBox="1"/>
            <p:nvPr/>
          </p:nvSpPr>
          <p:spPr>
            <a:xfrm>
              <a:off x="2664466" y="3021655"/>
              <a:ext cx="447831" cy="18202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1000" dirty="0">
                  <a:latin typeface="Arial" panose="020B0604020202020204" pitchFamily="34" charset="0"/>
                  <a:cs typeface="Arial" panose="020B0604020202020204" pitchFamily="34" charset="0"/>
                </a:rPr>
                <a:t>No</a:t>
              </a:r>
            </a:p>
          </p:txBody>
        </p:sp>
        <p:sp>
          <p:nvSpPr>
            <p:cNvPr id="61" name="Rectangle 60">
              <a:extLst>
                <a:ext uri="{FF2B5EF4-FFF2-40B4-BE49-F238E27FC236}">
                  <a16:creationId xmlns:a16="http://schemas.microsoft.com/office/drawing/2014/main" id="{FA65AB98-9997-854C-92D1-2C56623B5147}"/>
                </a:ext>
              </a:extLst>
            </p:cNvPr>
            <p:cNvSpPr/>
            <p:nvPr/>
          </p:nvSpPr>
          <p:spPr>
            <a:xfrm>
              <a:off x="840967" y="4787380"/>
              <a:ext cx="1920240" cy="4572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r>
                <a:rPr lang="en-US" sz="1000" dirty="0">
                  <a:latin typeface="Arial" panose="020B0604020202020204" pitchFamily="34" charset="0"/>
                  <a:cs typeface="Arial" panose="020B0604020202020204" pitchFamily="34" charset="0"/>
                </a:rPr>
                <a:t>6. (Optional) Select a response strategy &amp; determine residual contingency</a:t>
              </a:r>
            </a:p>
          </p:txBody>
        </p:sp>
        <p:cxnSp>
          <p:nvCxnSpPr>
            <p:cNvPr id="62" name="Straight Arrow Connector 61">
              <a:extLst>
                <a:ext uri="{FF2B5EF4-FFF2-40B4-BE49-F238E27FC236}">
                  <a16:creationId xmlns:a16="http://schemas.microsoft.com/office/drawing/2014/main" id="{22CD968A-220E-564F-87B5-B24D89598AE7}"/>
                </a:ext>
              </a:extLst>
            </p:cNvPr>
            <p:cNvCxnSpPr>
              <a:cxnSpLocks/>
              <a:stCxn id="45" idx="2"/>
              <a:endCxn id="61" idx="0"/>
            </p:cNvCxnSpPr>
            <p:nvPr/>
          </p:nvCxnSpPr>
          <p:spPr>
            <a:xfrm flipH="1">
              <a:off x="1801087" y="4635379"/>
              <a:ext cx="6" cy="152001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Arrow Connector 62">
              <a:extLst>
                <a:ext uri="{FF2B5EF4-FFF2-40B4-BE49-F238E27FC236}">
                  <a16:creationId xmlns:a16="http://schemas.microsoft.com/office/drawing/2014/main" id="{24A2F1EF-EC90-EA4F-A928-40FB81796438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801077" y="5259662"/>
              <a:ext cx="6" cy="152001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6" name="TextBox 65">
            <a:extLst>
              <a:ext uri="{FF2B5EF4-FFF2-40B4-BE49-F238E27FC236}">
                <a16:creationId xmlns:a16="http://schemas.microsoft.com/office/drawing/2014/main" id="{00BD08C7-DD59-A14A-9D20-5DD28E0BC956}"/>
              </a:ext>
            </a:extLst>
          </p:cNvPr>
          <p:cNvSpPr txBox="1"/>
          <p:nvPr/>
        </p:nvSpPr>
        <p:spPr>
          <a:xfrm>
            <a:off x="4051069" y="5541427"/>
            <a:ext cx="4663440" cy="64633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b="1" u="sng" dirty="0">
                <a:latin typeface="Times" panose="02020603050405020304" pitchFamily="18" charset="0"/>
                <a:cs typeface="Times" panose="02020603050405020304" pitchFamily="18" charset="0"/>
              </a:rPr>
              <a:t>Step 6</a:t>
            </a:r>
            <a:r>
              <a:rPr lang="en-US" b="1" dirty="0">
                <a:latin typeface="Times" panose="02020603050405020304" pitchFamily="18" charset="0"/>
                <a:cs typeface="Times" panose="02020603050405020304" pitchFamily="18" charset="0"/>
              </a:rPr>
              <a:t>:</a:t>
            </a:r>
            <a:r>
              <a:rPr lang="en-US" b="1" i="1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i="1" dirty="0">
                <a:latin typeface="Times" panose="02020603050405020304" pitchFamily="18" charset="0"/>
                <a:cs typeface="Times" panose="02020603050405020304" pitchFamily="18" charset="0"/>
              </a:rPr>
              <a:t>(Optional) Select a response strategy &amp; determine residual contingency</a:t>
            </a:r>
          </a:p>
        </p:txBody>
      </p:sp>
    </p:spTree>
    <p:extLst>
      <p:ext uri="{BB962C8B-B14F-4D97-AF65-F5344CB8AC3E}">
        <p14:creationId xmlns:p14="http://schemas.microsoft.com/office/powerpoint/2010/main" val="390869835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2F4003-6F7E-4CF6-9C6D-8A0CB86BD4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Overall Process of Historical Data-Driven Approach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60742CA-4DAF-4437-A832-8BDE7078B0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CAD1CC-3D4E-204A-B9A6-B313B9149B73}" type="slidenum">
              <a:rPr lang="en-US" smtClean="0"/>
              <a:t>22</a:t>
            </a:fld>
            <a:endParaRPr lang="en-US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4DBF9661-899B-3641-924D-76C6CF6F63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50017" y="16563"/>
            <a:ext cx="7393983" cy="365125"/>
          </a:xfrm>
        </p:spPr>
        <p:txBody>
          <a:bodyPr>
            <a:noAutofit/>
          </a:bodyPr>
          <a:lstStyle/>
          <a:p>
            <a:pPr marL="0" indent="0" algn="r">
              <a:buNone/>
            </a:pPr>
            <a:r>
              <a:rPr lang="en-US" altLang="ko-KR" sz="1400" i="1" dirty="0"/>
              <a:t>6.</a:t>
            </a:r>
            <a:r>
              <a:rPr lang="ko-KR" altLang="en-US" sz="1400" i="1" dirty="0"/>
              <a:t> </a:t>
            </a:r>
            <a:r>
              <a:rPr lang="en-US" sz="1400" dirty="0"/>
              <a:t>Guidance on Historical Data-Driven Approach for Estimating Construction Contingencies</a:t>
            </a:r>
            <a:endParaRPr lang="en-US" sz="1400" i="1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1ECA3897-D530-4968-B3B1-83A9668A0FD1}"/>
              </a:ext>
            </a:extLst>
          </p:cNvPr>
          <p:cNvSpPr txBox="1"/>
          <p:nvPr/>
        </p:nvSpPr>
        <p:spPr>
          <a:xfrm>
            <a:off x="511467" y="3668104"/>
            <a:ext cx="7639049" cy="170456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pPr marL="285750" indent="-285750" algn="l">
              <a:lnSpc>
                <a:spcPct val="150000"/>
              </a:lnSpc>
              <a:buFontTx/>
              <a:buChar char="-"/>
            </a:pPr>
            <a:r>
              <a:rPr lang="en-US" dirty="0">
                <a:latin typeface="Times" panose="02020603050405020304" pitchFamily="18" charset="0"/>
                <a:cs typeface="Times" panose="02020603050405020304" pitchFamily="18" charset="0"/>
              </a:rPr>
              <a:t>Use historical digital data for performing a construction contingency estimation.</a:t>
            </a:r>
          </a:p>
          <a:p>
            <a:pPr marL="285750" indent="-285750" algn="l">
              <a:lnSpc>
                <a:spcPct val="150000"/>
              </a:lnSpc>
              <a:buFontTx/>
              <a:buChar char="-"/>
            </a:pPr>
            <a:r>
              <a:rPr lang="en-US" dirty="0">
                <a:latin typeface="Times" panose="02020603050405020304" pitchFamily="18" charset="0"/>
                <a:cs typeface="Times" panose="02020603050405020304" pitchFamily="18" charset="0"/>
              </a:rPr>
              <a:t>Allow cost estimators to have confidence in their contingency numbers for a new project.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C0198AE9-8DF6-4022-BC6C-901437463926}"/>
              </a:ext>
            </a:extLst>
          </p:cNvPr>
          <p:cNvSpPr/>
          <p:nvPr/>
        </p:nvSpPr>
        <p:spPr>
          <a:xfrm>
            <a:off x="511467" y="1951933"/>
            <a:ext cx="1444039" cy="73249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1. Historical Cost Data Collection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21C53985-875F-4471-9971-AEEFEE562ACA}"/>
              </a:ext>
            </a:extLst>
          </p:cNvPr>
          <p:cNvSpPr/>
          <p:nvPr/>
        </p:nvSpPr>
        <p:spPr>
          <a:xfrm>
            <a:off x="2204444" y="1951933"/>
            <a:ext cx="1444039" cy="73249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ysClr val="windowText" lastClr="000000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2. Data Cleaning and Pre-processing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9E680AE7-C71C-406E-8018-4F920E5A802A}"/>
              </a:ext>
            </a:extLst>
          </p:cNvPr>
          <p:cNvSpPr/>
          <p:nvPr/>
        </p:nvSpPr>
        <p:spPr>
          <a:xfrm>
            <a:off x="3897421" y="1951933"/>
            <a:ext cx="1444039" cy="732493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ysClr val="windowText" lastClr="000000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3. Data Analysis and Project Characterization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7B53C101-270D-4B47-85B2-0AD54591C941}"/>
              </a:ext>
            </a:extLst>
          </p:cNvPr>
          <p:cNvSpPr/>
          <p:nvPr/>
        </p:nvSpPr>
        <p:spPr>
          <a:xfrm>
            <a:off x="5590398" y="1951933"/>
            <a:ext cx="1444039" cy="732493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latin typeface="Times" panose="02020603050405020304" pitchFamily="18" charset="0"/>
                <a:cs typeface="Times" panose="02020603050405020304" pitchFamily="18" charset="0"/>
              </a:rPr>
              <a:t>4. Model Development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21DFA0FB-7BA4-4B69-82EB-B40CB3E0D080}"/>
              </a:ext>
            </a:extLst>
          </p:cNvPr>
          <p:cNvSpPr/>
          <p:nvPr/>
        </p:nvSpPr>
        <p:spPr>
          <a:xfrm>
            <a:off x="7283376" y="1951933"/>
            <a:ext cx="1444039" cy="732493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latin typeface="Times" panose="02020603050405020304" pitchFamily="18" charset="0"/>
                <a:cs typeface="Times" panose="02020603050405020304" pitchFamily="18" charset="0"/>
              </a:rPr>
              <a:t>5. Apply Model to Projects </a:t>
            </a: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B69FCBBF-6CAC-4248-93F3-D13891182E4D}"/>
              </a:ext>
            </a:extLst>
          </p:cNvPr>
          <p:cNvCxnSpPr>
            <a:cxnSpLocks/>
            <a:stCxn id="18" idx="3"/>
            <a:endCxn id="19" idx="1"/>
          </p:cNvCxnSpPr>
          <p:nvPr/>
        </p:nvCxnSpPr>
        <p:spPr>
          <a:xfrm>
            <a:off x="1955506" y="2318180"/>
            <a:ext cx="248938" cy="0"/>
          </a:xfrm>
          <a:prstGeom prst="straightConnector1">
            <a:avLst/>
          </a:prstGeom>
          <a:ln w="57150">
            <a:solidFill>
              <a:schemeClr val="accent1">
                <a:lumMod val="75000"/>
              </a:schemeClr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2CA58120-EEC5-4C22-B13D-FF3F52326349}"/>
              </a:ext>
            </a:extLst>
          </p:cNvPr>
          <p:cNvCxnSpPr>
            <a:cxnSpLocks/>
            <a:stCxn id="19" idx="3"/>
            <a:endCxn id="20" idx="1"/>
          </p:cNvCxnSpPr>
          <p:nvPr/>
        </p:nvCxnSpPr>
        <p:spPr>
          <a:xfrm>
            <a:off x="3648483" y="2318180"/>
            <a:ext cx="248938" cy="0"/>
          </a:xfrm>
          <a:prstGeom prst="straightConnector1">
            <a:avLst/>
          </a:prstGeom>
          <a:ln w="57150">
            <a:solidFill>
              <a:schemeClr val="accent1">
                <a:lumMod val="75000"/>
              </a:schemeClr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D4A89A9A-4CDC-4B3B-BB58-4BD4C15012EA}"/>
              </a:ext>
            </a:extLst>
          </p:cNvPr>
          <p:cNvCxnSpPr>
            <a:cxnSpLocks/>
            <a:stCxn id="20" idx="3"/>
            <a:endCxn id="21" idx="1"/>
          </p:cNvCxnSpPr>
          <p:nvPr/>
        </p:nvCxnSpPr>
        <p:spPr>
          <a:xfrm>
            <a:off x="5341460" y="2318180"/>
            <a:ext cx="248938" cy="0"/>
          </a:xfrm>
          <a:prstGeom prst="straightConnector1">
            <a:avLst/>
          </a:prstGeom>
          <a:ln w="57150">
            <a:solidFill>
              <a:schemeClr val="accent1">
                <a:lumMod val="75000"/>
              </a:schemeClr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0E5C0920-0E1F-440B-B1EE-69D38CA5885E}"/>
              </a:ext>
            </a:extLst>
          </p:cNvPr>
          <p:cNvCxnSpPr>
            <a:cxnSpLocks/>
            <a:stCxn id="21" idx="3"/>
            <a:endCxn id="22" idx="1"/>
          </p:cNvCxnSpPr>
          <p:nvPr/>
        </p:nvCxnSpPr>
        <p:spPr>
          <a:xfrm>
            <a:off x="7034437" y="2318180"/>
            <a:ext cx="248939" cy="0"/>
          </a:xfrm>
          <a:prstGeom prst="straightConnector1">
            <a:avLst/>
          </a:prstGeom>
          <a:ln w="57150">
            <a:solidFill>
              <a:schemeClr val="accent1">
                <a:lumMod val="75000"/>
              </a:schemeClr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9862941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60742CA-4DAF-4437-A832-8BDE7078B0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CAD1CC-3D4E-204A-B9A6-B313B9149B73}" type="slidenum">
              <a:rPr lang="en-US" smtClean="0"/>
              <a:t>23</a:t>
            </a:fld>
            <a:endParaRPr lang="en-US"/>
          </a:p>
        </p:txBody>
      </p:sp>
      <p:sp>
        <p:nvSpPr>
          <p:cNvPr id="17" name="Title 1">
            <a:extLst>
              <a:ext uri="{FF2B5EF4-FFF2-40B4-BE49-F238E27FC236}">
                <a16:creationId xmlns:a16="http://schemas.microsoft.com/office/drawing/2014/main" id="{1A5AABBA-E03B-4BB8-B4D3-609231B7CE7C}"/>
              </a:ext>
            </a:extLst>
          </p:cNvPr>
          <p:cNvSpPr txBox="1">
            <a:spLocks/>
          </p:cNvSpPr>
          <p:nvPr/>
        </p:nvSpPr>
        <p:spPr>
          <a:xfrm>
            <a:off x="590550" y="439260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>
                <a:solidFill>
                  <a:schemeClr val="accent1"/>
                </a:solidFill>
                <a:latin typeface="Helvetica" pitchFamily="2" charset="0"/>
                <a:ea typeface="+mj-ea"/>
                <a:cs typeface="+mj-cs"/>
              </a:defRPr>
            </a:lvl1pPr>
          </a:lstStyle>
          <a:p>
            <a:r>
              <a:rPr lang="en-US" dirty="0"/>
              <a:t>Work Tasks for Historical Data-Driven Approach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73FEC880-4392-454A-B812-EE6F2448290A}"/>
              </a:ext>
            </a:extLst>
          </p:cNvPr>
          <p:cNvSpPr/>
          <p:nvPr/>
        </p:nvSpPr>
        <p:spPr>
          <a:xfrm>
            <a:off x="511467" y="1947947"/>
            <a:ext cx="1444039" cy="73249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1. Historical Cost Data Collection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7409E566-DC17-4BAB-9BD5-C58DF7FB7359}"/>
              </a:ext>
            </a:extLst>
          </p:cNvPr>
          <p:cNvSpPr/>
          <p:nvPr/>
        </p:nvSpPr>
        <p:spPr>
          <a:xfrm>
            <a:off x="2204444" y="1947947"/>
            <a:ext cx="1444039" cy="73249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ysClr val="windowText" lastClr="000000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2. Data Cleaning and Pre-processing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923F1DCC-0182-4B07-A505-B41AD43E4BDC}"/>
              </a:ext>
            </a:extLst>
          </p:cNvPr>
          <p:cNvSpPr/>
          <p:nvPr/>
        </p:nvSpPr>
        <p:spPr>
          <a:xfrm>
            <a:off x="3897421" y="1947947"/>
            <a:ext cx="1444039" cy="732493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Times" panose="02020603050405020304" pitchFamily="18" charset="0"/>
                <a:cs typeface="Times" panose="02020603050405020304" pitchFamily="18" charset="0"/>
              </a:rPr>
              <a:t>3. Data Analysis and Project Characterization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47D6DD0D-8020-474D-832B-DCC2D950290B}"/>
              </a:ext>
            </a:extLst>
          </p:cNvPr>
          <p:cNvSpPr/>
          <p:nvPr/>
        </p:nvSpPr>
        <p:spPr>
          <a:xfrm>
            <a:off x="5590398" y="1947947"/>
            <a:ext cx="1444039" cy="732493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Times" panose="02020603050405020304" pitchFamily="18" charset="0"/>
                <a:cs typeface="Times" panose="02020603050405020304" pitchFamily="18" charset="0"/>
              </a:rPr>
              <a:t>4. Model Development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9E041DAE-54E0-4998-BCCB-226532367294}"/>
              </a:ext>
            </a:extLst>
          </p:cNvPr>
          <p:cNvSpPr/>
          <p:nvPr/>
        </p:nvSpPr>
        <p:spPr>
          <a:xfrm>
            <a:off x="7283376" y="1947947"/>
            <a:ext cx="1444039" cy="732493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Times" panose="02020603050405020304" pitchFamily="18" charset="0"/>
                <a:cs typeface="Times" panose="02020603050405020304" pitchFamily="18" charset="0"/>
              </a:rPr>
              <a:t>5. Apply Model to Projects </a:t>
            </a:r>
          </a:p>
        </p:txBody>
      </p: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69675761-FCE3-4ED1-BF21-1A347B5C9F68}"/>
              </a:ext>
            </a:extLst>
          </p:cNvPr>
          <p:cNvCxnSpPr>
            <a:cxnSpLocks/>
            <a:stCxn id="19" idx="3"/>
            <a:endCxn id="20" idx="1"/>
          </p:cNvCxnSpPr>
          <p:nvPr/>
        </p:nvCxnSpPr>
        <p:spPr>
          <a:xfrm>
            <a:off x="1955506" y="2314194"/>
            <a:ext cx="248938" cy="0"/>
          </a:xfrm>
          <a:prstGeom prst="straightConnector1">
            <a:avLst/>
          </a:prstGeom>
          <a:ln w="57150">
            <a:solidFill>
              <a:schemeClr val="accent1">
                <a:lumMod val="75000"/>
              </a:schemeClr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F95156C0-481F-40DE-9200-2D38C8621181}"/>
              </a:ext>
            </a:extLst>
          </p:cNvPr>
          <p:cNvCxnSpPr>
            <a:cxnSpLocks/>
            <a:stCxn id="20" idx="3"/>
            <a:endCxn id="21" idx="1"/>
          </p:cNvCxnSpPr>
          <p:nvPr/>
        </p:nvCxnSpPr>
        <p:spPr>
          <a:xfrm>
            <a:off x="3648483" y="2314194"/>
            <a:ext cx="248938" cy="0"/>
          </a:xfrm>
          <a:prstGeom prst="straightConnector1">
            <a:avLst/>
          </a:prstGeom>
          <a:ln w="57150">
            <a:solidFill>
              <a:schemeClr val="accent1">
                <a:lumMod val="75000"/>
              </a:schemeClr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FA92353E-5C99-4489-98F3-D4FDCDA15977}"/>
              </a:ext>
            </a:extLst>
          </p:cNvPr>
          <p:cNvCxnSpPr>
            <a:cxnSpLocks/>
            <a:stCxn id="21" idx="3"/>
            <a:endCxn id="22" idx="1"/>
          </p:cNvCxnSpPr>
          <p:nvPr/>
        </p:nvCxnSpPr>
        <p:spPr>
          <a:xfrm>
            <a:off x="5341460" y="2314194"/>
            <a:ext cx="248938" cy="0"/>
          </a:xfrm>
          <a:prstGeom prst="straightConnector1">
            <a:avLst/>
          </a:prstGeom>
          <a:ln w="57150">
            <a:solidFill>
              <a:schemeClr val="accent1">
                <a:lumMod val="75000"/>
              </a:schemeClr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AFB040DB-1575-467E-80FB-8866DB96D4EF}"/>
              </a:ext>
            </a:extLst>
          </p:cNvPr>
          <p:cNvCxnSpPr>
            <a:cxnSpLocks/>
            <a:stCxn id="22" idx="3"/>
            <a:endCxn id="23" idx="1"/>
          </p:cNvCxnSpPr>
          <p:nvPr/>
        </p:nvCxnSpPr>
        <p:spPr>
          <a:xfrm>
            <a:off x="7034437" y="2314194"/>
            <a:ext cx="248939" cy="0"/>
          </a:xfrm>
          <a:prstGeom prst="straightConnector1">
            <a:avLst/>
          </a:prstGeom>
          <a:ln w="57150">
            <a:solidFill>
              <a:schemeClr val="accent1">
                <a:lumMod val="75000"/>
              </a:schemeClr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aphicFrame>
        <p:nvGraphicFramePr>
          <p:cNvPr id="28" name="Table 27">
            <a:extLst>
              <a:ext uri="{FF2B5EF4-FFF2-40B4-BE49-F238E27FC236}">
                <a16:creationId xmlns:a16="http://schemas.microsoft.com/office/drawing/2014/main" id="{AC052353-B1BA-4E06-BBBE-EB16D35E3A0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3036771"/>
              </p:ext>
            </p:extLst>
          </p:nvPr>
        </p:nvGraphicFramePr>
        <p:xfrm>
          <a:off x="4762500" y="3433796"/>
          <a:ext cx="3964915" cy="2949702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466743">
                  <a:extLst>
                    <a:ext uri="{9D8B030D-6E8A-4147-A177-3AD203B41FA5}">
                      <a16:colId xmlns:a16="http://schemas.microsoft.com/office/drawing/2014/main" val="1894327694"/>
                    </a:ext>
                  </a:extLst>
                </a:gridCol>
                <a:gridCol w="2498172">
                  <a:extLst>
                    <a:ext uri="{9D8B030D-6E8A-4147-A177-3AD203B41FA5}">
                      <a16:colId xmlns:a16="http://schemas.microsoft.com/office/drawing/2014/main" val="3555464840"/>
                    </a:ext>
                  </a:extLst>
                </a:gridCol>
              </a:tblGrid>
              <a:tr h="219487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600" kern="1200" dirty="0">
                          <a:effectLst/>
                          <a:latin typeface="Times" panose="02020603050405020304" pitchFamily="18" charset="0"/>
                          <a:cs typeface="Times" panose="02020603050405020304" pitchFamily="18" charset="0"/>
                        </a:rPr>
                        <a:t>Cost type</a:t>
                      </a:r>
                      <a:endParaRPr lang="en-US" sz="1600" kern="1200" dirty="0"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  <a:ea typeface="+mn-ea"/>
                        <a:cs typeface="Times" panose="02020603050405020304" pitchFamily="18" charset="0"/>
                      </a:endParaRPr>
                    </a:p>
                  </a:txBody>
                  <a:tcPr marL="63908" marR="6390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600" kern="1200" dirty="0">
                          <a:effectLst/>
                          <a:latin typeface="Times" panose="02020603050405020304" pitchFamily="18" charset="0"/>
                          <a:cs typeface="Times" panose="02020603050405020304" pitchFamily="18" charset="0"/>
                        </a:rPr>
                        <a:t>Ideal data attributes </a:t>
                      </a:r>
                      <a:endParaRPr lang="en-US" sz="1600" kern="1200" dirty="0"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  <a:ea typeface="+mn-ea"/>
                        <a:cs typeface="Times" panose="02020603050405020304" pitchFamily="18" charset="0"/>
                      </a:endParaRPr>
                    </a:p>
                  </a:txBody>
                  <a:tcPr marL="63908" marR="63908" marT="0" marB="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536914"/>
                  </a:ext>
                </a:extLst>
              </a:tr>
              <a:tr h="458102">
                <a:tc rowSpan="2"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600" b="0" kern="1200" dirty="0">
                          <a:effectLst/>
                          <a:latin typeface="Times" panose="02020603050405020304" pitchFamily="18" charset="0"/>
                          <a:cs typeface="Times" panose="02020603050405020304" pitchFamily="18" charset="0"/>
                        </a:rPr>
                        <a:t>Early estimate</a:t>
                      </a:r>
                      <a:endParaRPr lang="en-US" sz="1600" b="0" kern="1200" dirty="0"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  <a:ea typeface="+mn-ea"/>
                        <a:cs typeface="Times" panose="02020603050405020304" pitchFamily="18" charset="0"/>
                      </a:endParaRPr>
                    </a:p>
                  </a:txBody>
                  <a:tcPr marL="63908" marR="6390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600" kern="1200" dirty="0">
                          <a:effectLst/>
                          <a:latin typeface="Times" panose="02020603050405020304" pitchFamily="18" charset="0"/>
                          <a:cs typeface="Times" panose="02020603050405020304" pitchFamily="18" charset="0"/>
                        </a:rPr>
                        <a:t>Base estimate (major work items + allowance)</a:t>
                      </a:r>
                      <a:endParaRPr lang="en-US" sz="1600" kern="1200" dirty="0"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  <a:ea typeface="+mn-ea"/>
                        <a:cs typeface="Times" panose="02020603050405020304" pitchFamily="18" charset="0"/>
                      </a:endParaRPr>
                    </a:p>
                  </a:txBody>
                  <a:tcPr marL="63908" marR="63908" marT="0" marB="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540364948"/>
                  </a:ext>
                </a:extLst>
              </a:tr>
              <a:tr h="21948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600" kern="1200" dirty="0">
                          <a:effectLst/>
                          <a:latin typeface="Times" panose="02020603050405020304" pitchFamily="18" charset="0"/>
                          <a:cs typeface="Times" panose="02020603050405020304" pitchFamily="18" charset="0"/>
                        </a:rPr>
                        <a:t>Construction contingency</a:t>
                      </a:r>
                      <a:endParaRPr lang="en-US" sz="1600" kern="1200" dirty="0"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  <a:ea typeface="+mn-ea"/>
                        <a:cs typeface="Times" panose="02020603050405020304" pitchFamily="18" charset="0"/>
                      </a:endParaRPr>
                    </a:p>
                  </a:txBody>
                  <a:tcPr marL="63908" marR="63908" marT="0" marB="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2378715756"/>
                  </a:ext>
                </a:extLst>
              </a:tr>
              <a:tr h="696718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600" b="0" kern="1200" dirty="0">
                          <a:effectLst/>
                          <a:latin typeface="Times" panose="02020603050405020304" pitchFamily="18" charset="0"/>
                          <a:cs typeface="Times" panose="02020603050405020304" pitchFamily="18" charset="0"/>
                        </a:rPr>
                        <a:t>Engineer’s estimate</a:t>
                      </a:r>
                      <a:endParaRPr lang="en-US" sz="1600" b="0" kern="1200" dirty="0"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  <a:ea typeface="+mn-ea"/>
                        <a:cs typeface="Times" panose="02020603050405020304" pitchFamily="18" charset="0"/>
                      </a:endParaRPr>
                    </a:p>
                  </a:txBody>
                  <a:tcPr marL="63908" marR="6390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600" kern="1200" dirty="0">
                          <a:effectLst/>
                          <a:latin typeface="Times" panose="02020603050405020304" pitchFamily="18" charset="0"/>
                          <a:cs typeface="Times" panose="02020603050405020304" pitchFamily="18" charset="0"/>
                        </a:rPr>
                        <a:t>The entire list of pay items with their quantities and unit prices</a:t>
                      </a:r>
                      <a:endParaRPr lang="en-US" sz="1600" kern="1200" dirty="0"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  <a:ea typeface="+mn-ea"/>
                        <a:cs typeface="Times" panose="02020603050405020304" pitchFamily="18" charset="0"/>
                      </a:endParaRPr>
                    </a:p>
                  </a:txBody>
                  <a:tcPr marL="63908" marR="63908" marT="0" marB="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583593433"/>
                  </a:ext>
                </a:extLst>
              </a:tr>
              <a:tr h="696718">
                <a:tc rowSpan="2"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600" b="0" kern="1200" dirty="0">
                          <a:effectLst/>
                          <a:latin typeface="Times" panose="02020603050405020304" pitchFamily="18" charset="0"/>
                          <a:cs typeface="Times" panose="02020603050405020304" pitchFamily="18" charset="0"/>
                        </a:rPr>
                        <a:t>Final construction cost</a:t>
                      </a:r>
                      <a:endParaRPr lang="en-US" sz="1600" b="0" kern="1200" dirty="0"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  <a:ea typeface="+mn-ea"/>
                        <a:cs typeface="Times" panose="02020603050405020304" pitchFamily="18" charset="0"/>
                      </a:endParaRPr>
                    </a:p>
                  </a:txBody>
                  <a:tcPr marL="63908" marR="6390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-889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600" kern="1200" dirty="0">
                          <a:effectLst/>
                          <a:latin typeface="Times" panose="02020603050405020304" pitchFamily="18" charset="0"/>
                          <a:cs typeface="Times" panose="02020603050405020304" pitchFamily="18" charset="0"/>
                        </a:rPr>
                        <a:t>The entire list of actual pay items with their quantities and unit prices</a:t>
                      </a:r>
                      <a:endParaRPr lang="en-US" sz="1600" kern="1200" dirty="0"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  <a:ea typeface="+mn-ea"/>
                        <a:cs typeface="Times" panose="02020603050405020304" pitchFamily="18" charset="0"/>
                      </a:endParaRPr>
                    </a:p>
                  </a:txBody>
                  <a:tcPr marL="63908" marR="63908" marT="0" marB="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2287912466"/>
                  </a:ext>
                </a:extLst>
              </a:tr>
              <a:tr h="21948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-889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600" kern="1200" dirty="0">
                          <a:effectLst/>
                          <a:latin typeface="Times" panose="02020603050405020304" pitchFamily="18" charset="0"/>
                          <a:cs typeface="Times" panose="02020603050405020304" pitchFamily="18" charset="0"/>
                        </a:rPr>
                        <a:t>Change orders</a:t>
                      </a:r>
                      <a:endParaRPr lang="en-US" sz="1600" kern="1200" dirty="0"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  <a:ea typeface="+mn-ea"/>
                        <a:cs typeface="Times" panose="02020603050405020304" pitchFamily="18" charset="0"/>
                      </a:endParaRPr>
                    </a:p>
                  </a:txBody>
                  <a:tcPr marL="63908" marR="63908" marT="0" marB="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3306208831"/>
                  </a:ext>
                </a:extLst>
              </a:tr>
            </a:tbl>
          </a:graphicData>
        </a:graphic>
      </p:graphicFrame>
      <p:sp>
        <p:nvSpPr>
          <p:cNvPr id="29" name="TextBox 28">
            <a:extLst>
              <a:ext uri="{FF2B5EF4-FFF2-40B4-BE49-F238E27FC236}">
                <a16:creationId xmlns:a16="http://schemas.microsoft.com/office/drawing/2014/main" id="{830F8A3E-AA7A-497F-A8FA-2318F7DD5F42}"/>
              </a:ext>
            </a:extLst>
          </p:cNvPr>
          <p:cNvSpPr txBox="1"/>
          <p:nvPr/>
        </p:nvSpPr>
        <p:spPr>
          <a:xfrm>
            <a:off x="416585" y="3091454"/>
            <a:ext cx="3618150" cy="40011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marL="169863" indent="-169863">
              <a:buFont typeface="Arial" panose="020B0604020202020204" pitchFamily="34" charset="0"/>
              <a:buChar char="•"/>
            </a:pPr>
            <a:r>
              <a:rPr lang="en-US" sz="2000" b="1" dirty="0">
                <a:latin typeface="Times" panose="02020603050405020304" pitchFamily="18" charset="0"/>
                <a:cs typeface="Times" panose="02020603050405020304" pitchFamily="18" charset="0"/>
              </a:rPr>
              <a:t>Data collection and cleaning</a:t>
            </a:r>
            <a:endParaRPr lang="en-US" sz="2400" b="1" dirty="0">
              <a:latin typeface="Times" panose="02020603050405020304" pitchFamily="18" charset="0"/>
              <a:cs typeface="Times" panose="02020603050405020304" pitchFamily="18" charset="0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E81D060D-28E1-4B06-B6EC-C92126D8B533}"/>
              </a:ext>
            </a:extLst>
          </p:cNvPr>
          <p:cNvSpPr txBox="1"/>
          <p:nvPr/>
        </p:nvSpPr>
        <p:spPr>
          <a:xfrm>
            <a:off x="622024" y="3657754"/>
            <a:ext cx="3618151" cy="170456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285750" indent="-285750" algn="l">
              <a:lnSpc>
                <a:spcPct val="150000"/>
              </a:lnSpc>
              <a:buFontTx/>
              <a:buChar char="-"/>
            </a:pPr>
            <a:r>
              <a:rPr lang="en-US" dirty="0">
                <a:latin typeface="Times" panose="02020603050405020304" pitchFamily="18" charset="0"/>
                <a:cs typeface="Times" panose="02020603050405020304" pitchFamily="18" charset="0"/>
              </a:rPr>
              <a:t>Gather historical data over the project development phases.</a:t>
            </a:r>
          </a:p>
          <a:p>
            <a:pPr marL="285750" indent="-285750" algn="l">
              <a:lnSpc>
                <a:spcPct val="150000"/>
              </a:lnSpc>
              <a:buFontTx/>
              <a:buChar char="-"/>
            </a:pPr>
            <a:r>
              <a:rPr lang="en-US" dirty="0">
                <a:latin typeface="Times" panose="02020603050405020304" pitchFamily="18" charset="0"/>
                <a:cs typeface="Times" panose="02020603050405020304" pitchFamily="18" charset="0"/>
              </a:rPr>
              <a:t>Filter out </a:t>
            </a:r>
            <a:r>
              <a:rPr lang="en-US" dirty="0">
                <a:solidFill>
                  <a:srgbClr val="FF0000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projects that went </a:t>
            </a:r>
            <a:r>
              <a:rPr lang="en-US">
                <a:solidFill>
                  <a:srgbClr val="FF0000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through major </a:t>
            </a:r>
            <a:r>
              <a:rPr lang="en-US" dirty="0">
                <a:solidFill>
                  <a:srgbClr val="FF0000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scope changes</a:t>
            </a:r>
            <a:r>
              <a:rPr lang="en-US" dirty="0">
                <a:latin typeface="Times" panose="02020603050405020304" pitchFamily="18" charset="0"/>
                <a:cs typeface="Times" panose="02020603050405020304" pitchFamily="18" charset="0"/>
              </a:rPr>
              <a:t>.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A6622913-3E39-464B-8E8D-F4EDB8F86373}"/>
              </a:ext>
            </a:extLst>
          </p:cNvPr>
          <p:cNvSpPr txBox="1"/>
          <p:nvPr/>
        </p:nvSpPr>
        <p:spPr>
          <a:xfrm>
            <a:off x="5023197" y="2999820"/>
            <a:ext cx="3443519" cy="338554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latin typeface="Times" panose="02020603050405020304" pitchFamily="18" charset="0"/>
                <a:cs typeface="Times" panose="02020603050405020304" pitchFamily="18" charset="0"/>
              </a:rPr>
              <a:t>&lt;Cost data for data collection&gt;</a:t>
            </a:r>
          </a:p>
        </p:txBody>
      </p:sp>
      <p:sp>
        <p:nvSpPr>
          <p:cNvPr id="34" name="Content Placeholder 2">
            <a:extLst>
              <a:ext uri="{FF2B5EF4-FFF2-40B4-BE49-F238E27FC236}">
                <a16:creationId xmlns:a16="http://schemas.microsoft.com/office/drawing/2014/main" id="{F166679D-6262-45BB-A5B5-037F1BBECA95}"/>
              </a:ext>
            </a:extLst>
          </p:cNvPr>
          <p:cNvSpPr txBox="1">
            <a:spLocks/>
          </p:cNvSpPr>
          <p:nvPr/>
        </p:nvSpPr>
        <p:spPr>
          <a:xfrm>
            <a:off x="1750017" y="16563"/>
            <a:ext cx="7393983" cy="36512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Helvetica" pitchFamily="2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Helvetica" pitchFamily="2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Helvetica" pitchFamily="2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Helvetica" pitchFamily="2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Helvetica" pitchFamily="2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Font typeface="Arial" panose="020B0604020202020204" pitchFamily="34" charset="0"/>
              <a:buNone/>
            </a:pPr>
            <a:r>
              <a:rPr lang="en-US" altLang="ko-KR" sz="1400" i="1"/>
              <a:t>6.</a:t>
            </a:r>
            <a:r>
              <a:rPr lang="ko-KR" altLang="en-US" sz="1400" i="1"/>
              <a:t> </a:t>
            </a:r>
            <a:r>
              <a:rPr lang="en-US" sz="1400"/>
              <a:t>Guidance on Historical Data-Driven Approach for Estimating Construction Contingencies</a:t>
            </a:r>
            <a:endParaRPr lang="en-US" sz="1400" i="1" dirty="0"/>
          </a:p>
        </p:txBody>
      </p:sp>
    </p:spTree>
    <p:extLst>
      <p:ext uri="{BB962C8B-B14F-4D97-AF65-F5344CB8AC3E}">
        <p14:creationId xmlns:p14="http://schemas.microsoft.com/office/powerpoint/2010/main" val="266651523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60742CA-4DAF-4437-A832-8BDE7078B0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CAD1CC-3D4E-204A-B9A6-B313B9149B73}" type="slidenum">
              <a:rPr lang="en-US" smtClean="0"/>
              <a:t>24</a:t>
            </a:fld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272C6796-84A5-40F5-A353-595CA6CFB8DA}"/>
              </a:ext>
            </a:extLst>
          </p:cNvPr>
          <p:cNvSpPr/>
          <p:nvPr/>
        </p:nvSpPr>
        <p:spPr>
          <a:xfrm>
            <a:off x="511467" y="1943100"/>
            <a:ext cx="1444039" cy="732493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Times" panose="02020603050405020304" pitchFamily="18" charset="0"/>
                <a:cs typeface="Times" panose="02020603050405020304" pitchFamily="18" charset="0"/>
              </a:rPr>
              <a:t>1. Historical Cost Data Collection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4EF1E8D1-2E9E-4767-A3D5-9E88A52AD9C1}"/>
              </a:ext>
            </a:extLst>
          </p:cNvPr>
          <p:cNvSpPr/>
          <p:nvPr/>
        </p:nvSpPr>
        <p:spPr>
          <a:xfrm>
            <a:off x="2204444" y="1943100"/>
            <a:ext cx="1444039" cy="732493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Times" panose="02020603050405020304" pitchFamily="18" charset="0"/>
                <a:cs typeface="Times" panose="02020603050405020304" pitchFamily="18" charset="0"/>
              </a:rPr>
              <a:t>2. Data Cleaning and Pre-processing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711CF9B5-96AA-4162-AB97-2E664E215C2B}"/>
              </a:ext>
            </a:extLst>
          </p:cNvPr>
          <p:cNvSpPr/>
          <p:nvPr/>
        </p:nvSpPr>
        <p:spPr>
          <a:xfrm>
            <a:off x="3897421" y="1943100"/>
            <a:ext cx="1444039" cy="732493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ysClr val="windowText" lastClr="000000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3. Data Analysis and Project Characterization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75D6A3F0-C440-4C7F-B3A8-761429D5372B}"/>
              </a:ext>
            </a:extLst>
          </p:cNvPr>
          <p:cNvSpPr/>
          <p:nvPr/>
        </p:nvSpPr>
        <p:spPr>
          <a:xfrm>
            <a:off x="5590398" y="1943100"/>
            <a:ext cx="1444039" cy="732493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Times" panose="02020603050405020304" pitchFamily="18" charset="0"/>
                <a:cs typeface="Times" panose="02020603050405020304" pitchFamily="18" charset="0"/>
              </a:rPr>
              <a:t>4. Model Development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C164E5B6-3544-4797-9699-E9862FC41F32}"/>
              </a:ext>
            </a:extLst>
          </p:cNvPr>
          <p:cNvSpPr/>
          <p:nvPr/>
        </p:nvSpPr>
        <p:spPr>
          <a:xfrm>
            <a:off x="7283376" y="1943100"/>
            <a:ext cx="1444039" cy="732493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Times" panose="02020603050405020304" pitchFamily="18" charset="0"/>
                <a:cs typeface="Times" panose="02020603050405020304" pitchFamily="18" charset="0"/>
              </a:rPr>
              <a:t>5. Apply Model to Projects </a:t>
            </a:r>
          </a:p>
        </p:txBody>
      </p: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5F72F093-8822-462E-9781-1667160EC9E6}"/>
              </a:ext>
            </a:extLst>
          </p:cNvPr>
          <p:cNvCxnSpPr>
            <a:cxnSpLocks/>
            <a:stCxn id="27" idx="3"/>
            <a:endCxn id="28" idx="1"/>
          </p:cNvCxnSpPr>
          <p:nvPr/>
        </p:nvCxnSpPr>
        <p:spPr>
          <a:xfrm>
            <a:off x="1955506" y="2309347"/>
            <a:ext cx="248938" cy="0"/>
          </a:xfrm>
          <a:prstGeom prst="straightConnector1">
            <a:avLst/>
          </a:prstGeom>
          <a:ln w="57150">
            <a:solidFill>
              <a:schemeClr val="accent1">
                <a:lumMod val="75000"/>
              </a:schemeClr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EC86FF68-AB72-4D04-92EB-BC1EA3FA744B}"/>
              </a:ext>
            </a:extLst>
          </p:cNvPr>
          <p:cNvCxnSpPr>
            <a:cxnSpLocks/>
            <a:stCxn id="28" idx="3"/>
            <a:endCxn id="29" idx="1"/>
          </p:cNvCxnSpPr>
          <p:nvPr/>
        </p:nvCxnSpPr>
        <p:spPr>
          <a:xfrm>
            <a:off x="3648483" y="2309347"/>
            <a:ext cx="248938" cy="0"/>
          </a:xfrm>
          <a:prstGeom prst="straightConnector1">
            <a:avLst/>
          </a:prstGeom>
          <a:ln w="57150">
            <a:solidFill>
              <a:schemeClr val="accent1">
                <a:lumMod val="75000"/>
              </a:schemeClr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34DDFEA9-5AA3-437A-A0C3-BD8DF393F242}"/>
              </a:ext>
            </a:extLst>
          </p:cNvPr>
          <p:cNvCxnSpPr>
            <a:cxnSpLocks/>
            <a:stCxn id="29" idx="3"/>
            <a:endCxn id="30" idx="1"/>
          </p:cNvCxnSpPr>
          <p:nvPr/>
        </p:nvCxnSpPr>
        <p:spPr>
          <a:xfrm>
            <a:off x="5341460" y="2309347"/>
            <a:ext cx="248938" cy="0"/>
          </a:xfrm>
          <a:prstGeom prst="straightConnector1">
            <a:avLst/>
          </a:prstGeom>
          <a:ln w="57150">
            <a:solidFill>
              <a:schemeClr val="accent1">
                <a:lumMod val="75000"/>
              </a:schemeClr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306688B7-223E-462F-9C33-85F3A4609378}"/>
              </a:ext>
            </a:extLst>
          </p:cNvPr>
          <p:cNvCxnSpPr>
            <a:cxnSpLocks/>
            <a:stCxn id="30" idx="3"/>
            <a:endCxn id="31" idx="1"/>
          </p:cNvCxnSpPr>
          <p:nvPr/>
        </p:nvCxnSpPr>
        <p:spPr>
          <a:xfrm>
            <a:off x="7034437" y="2309347"/>
            <a:ext cx="248939" cy="0"/>
          </a:xfrm>
          <a:prstGeom prst="straightConnector1">
            <a:avLst/>
          </a:prstGeom>
          <a:ln w="57150">
            <a:solidFill>
              <a:schemeClr val="accent1">
                <a:lumMod val="75000"/>
              </a:schemeClr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Rectangle 35">
                <a:extLst>
                  <a:ext uri="{FF2B5EF4-FFF2-40B4-BE49-F238E27FC236}">
                    <a16:creationId xmlns:a16="http://schemas.microsoft.com/office/drawing/2014/main" id="{F8AF5815-4D49-4639-A253-13E3F5BD89D6}"/>
                  </a:ext>
                </a:extLst>
              </p:cNvPr>
              <p:cNvSpPr/>
              <p:nvPr/>
            </p:nvSpPr>
            <p:spPr>
              <a:xfrm>
                <a:off x="729192" y="3737881"/>
                <a:ext cx="7685616" cy="60369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1600" i="1">
                          <a:latin typeface="Cambria Math" panose="02040503050406030204" pitchFamily="18" charset="0"/>
                        </a:rPr>
                        <m:t>𝑅𝐹𝐵</m:t>
                      </m:r>
                      <m:r>
                        <a:rPr lang="en-US" sz="1600" i="0">
                          <a:latin typeface="Cambria Math" panose="02040503050406030204" pitchFamily="18" charset="0"/>
                        </a:rPr>
                        <m:t> (%) =(</m:t>
                      </m:r>
                      <m:f>
                        <m:f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𝐹𝑖𝑛𝑎𝑙</m:t>
                          </m:r>
                          <m:r>
                            <a:rPr lang="en-US" sz="1600" i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𝑐𝑜𝑛𝑠𝑡𝑟𝑢𝑐𝑡𝑖𝑜𝑛</m:t>
                          </m:r>
                          <m:r>
                            <a:rPr lang="en-US" sz="1600" i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𝑐𝑜𝑠𝑡</m:t>
                          </m:r>
                          <m:r>
                            <a:rPr lang="en-US" sz="1600" i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𝑎𝑡</m:t>
                          </m:r>
                          <m:r>
                            <a:rPr lang="en-US" sz="1600" i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𝑡h𝑒</m:t>
                          </m:r>
                          <m:r>
                            <a:rPr lang="en-US" sz="1600" i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𝑒𝑛𝑑</m:t>
                          </m:r>
                          <m:r>
                            <a:rPr lang="en-US" sz="1600" i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𝑜𝑓</m:t>
                          </m:r>
                          <m:r>
                            <a:rPr lang="en-US" sz="1600" i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𝑝𝑟𝑜𝑗𝑒𝑐𝑡</m:t>
                          </m:r>
                        </m:num>
                        <m:den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𝐵𝑎𝑠𝑒</m:t>
                          </m:r>
                          <m:r>
                            <a:rPr lang="en-US" sz="1600" i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𝑐𝑜𝑠𝑡</m:t>
                          </m:r>
                          <m:r>
                            <a:rPr lang="en-US" sz="1600" i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𝑒𝑠𝑡𝑖𝑚𝑎𝑡𝑒</m:t>
                          </m:r>
                          <m:r>
                            <a:rPr lang="en-US" sz="1600" i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𝑎𝑡</m:t>
                          </m:r>
                          <m:r>
                            <a:rPr lang="en-US" sz="1600" i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𝑡h𝑒</m:t>
                          </m:r>
                          <m:r>
                            <a:rPr lang="en-US" sz="1600" i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𝑠𝑐𝑜𝑝𝑖𝑛𝑔</m:t>
                          </m:r>
                          <m:r>
                            <a:rPr lang="en-US" sz="1600" i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𝑝h𝑎𝑠𝑒</m:t>
                          </m:r>
                        </m:den>
                      </m:f>
                      <m:r>
                        <a:rPr lang="en-US" sz="1600" i="0">
                          <a:latin typeface="Cambria Math" panose="02040503050406030204" pitchFamily="18" charset="0"/>
                        </a:rPr>
                        <m:t>−1) 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𝑋</m:t>
                      </m:r>
                      <m:r>
                        <a:rPr lang="en-US" sz="1600" i="0">
                          <a:latin typeface="Cambria Math" panose="02040503050406030204" pitchFamily="18" charset="0"/>
                        </a:rPr>
                        <m:t> 100</m:t>
                      </m:r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36" name="Rectangle 35">
                <a:extLst>
                  <a:ext uri="{FF2B5EF4-FFF2-40B4-BE49-F238E27FC236}">
                    <a16:creationId xmlns:a16="http://schemas.microsoft.com/office/drawing/2014/main" id="{F8AF5815-4D49-4639-A253-13E3F5BD89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9192" y="3737881"/>
                <a:ext cx="7685616" cy="60369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7" name="TextBox 36">
            <a:extLst>
              <a:ext uri="{FF2B5EF4-FFF2-40B4-BE49-F238E27FC236}">
                <a16:creationId xmlns:a16="http://schemas.microsoft.com/office/drawing/2014/main" id="{BF39773B-998F-450C-A95C-A34B9A753A33}"/>
              </a:ext>
            </a:extLst>
          </p:cNvPr>
          <p:cNvSpPr txBox="1"/>
          <p:nvPr/>
        </p:nvSpPr>
        <p:spPr>
          <a:xfrm>
            <a:off x="457139" y="4846920"/>
            <a:ext cx="4706352" cy="40011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marL="169863" indent="-169863">
              <a:buFont typeface="Arial" panose="020B0604020202020204" pitchFamily="34" charset="0"/>
              <a:buChar char="•"/>
            </a:pPr>
            <a:r>
              <a:rPr lang="en-US" sz="2000" b="1" dirty="0">
                <a:latin typeface="Times" panose="02020603050405020304" pitchFamily="18" charset="0"/>
                <a:cs typeface="Times" panose="02020603050405020304" pitchFamily="18" charset="0"/>
              </a:rPr>
              <a:t>Classify project based on characteristics</a:t>
            </a:r>
            <a:endParaRPr lang="en-US" sz="2400" b="1" dirty="0">
              <a:latin typeface="Times" panose="02020603050405020304" pitchFamily="18" charset="0"/>
              <a:cs typeface="Times" panose="02020603050405020304" pitchFamily="18" charset="0"/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D6E425D5-99B2-4E13-BB55-5AB2C7A2B60B}"/>
              </a:ext>
            </a:extLst>
          </p:cNvPr>
          <p:cNvSpPr txBox="1"/>
          <p:nvPr/>
        </p:nvSpPr>
        <p:spPr>
          <a:xfrm>
            <a:off x="457139" y="3006682"/>
            <a:ext cx="8382061" cy="40011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marL="169863" indent="-169863">
              <a:buFont typeface="Arial" panose="020B0604020202020204" pitchFamily="34" charset="0"/>
              <a:buChar char="•"/>
            </a:pPr>
            <a:r>
              <a:rPr lang="en-US" sz="2000" b="1" dirty="0">
                <a:latin typeface="Times" panose="02020603050405020304" pitchFamily="18" charset="0"/>
                <a:cs typeface="Times" panose="02020603050405020304" pitchFamily="18" charset="0"/>
              </a:rPr>
              <a:t>RFB: The ratio of the final construction cost to the base cost estimate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19018703-C434-4987-AFA3-3F96979449DF}"/>
              </a:ext>
            </a:extLst>
          </p:cNvPr>
          <p:cNvSpPr txBox="1"/>
          <p:nvPr/>
        </p:nvSpPr>
        <p:spPr>
          <a:xfrm>
            <a:off x="676090" y="5319523"/>
            <a:ext cx="7886700" cy="92333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marL="1546225" indent="-1546225"/>
            <a:r>
              <a:rPr lang="en-US" i="1" dirty="0">
                <a:latin typeface="Times" panose="02020603050405020304" pitchFamily="18" charset="0"/>
                <a:cs typeface="Times" panose="02020603050405020304" pitchFamily="18" charset="0"/>
              </a:rPr>
              <a:t>Ex</a:t>
            </a:r>
            <a:r>
              <a:rPr lang="en-US" dirty="0">
                <a:latin typeface="Times" panose="02020603050405020304" pitchFamily="18" charset="0"/>
                <a:cs typeface="Times" panose="02020603050405020304" pitchFamily="18" charset="0"/>
              </a:rPr>
              <a:t>) </a:t>
            </a:r>
            <a:r>
              <a:rPr lang="en-US" i="1" dirty="0">
                <a:latin typeface="Times" panose="02020603050405020304" pitchFamily="18" charset="0"/>
                <a:cs typeface="Times" panose="02020603050405020304" pitchFamily="18" charset="0"/>
              </a:rPr>
              <a:t>Project type</a:t>
            </a:r>
            <a:r>
              <a:rPr lang="en-US" dirty="0">
                <a:latin typeface="Times" panose="02020603050405020304" pitchFamily="18" charset="0"/>
                <a:cs typeface="Times" panose="02020603050405020304" pitchFamily="18" charset="0"/>
              </a:rPr>
              <a:t>: New construction, Reconstruction, Resurfacing, Rehabilitation, and Relocation.</a:t>
            </a:r>
          </a:p>
          <a:p>
            <a:r>
              <a:rPr lang="en-US" dirty="0">
                <a:latin typeface="Times" panose="02020603050405020304" pitchFamily="18" charset="0"/>
                <a:cs typeface="Times" panose="02020603050405020304" pitchFamily="18" charset="0"/>
              </a:rPr>
              <a:t>       </a:t>
            </a:r>
            <a:r>
              <a:rPr lang="en-US" i="1" dirty="0">
                <a:latin typeface="Times" panose="02020603050405020304" pitchFamily="18" charset="0"/>
                <a:cs typeface="Times" panose="02020603050405020304" pitchFamily="18" charset="0"/>
              </a:rPr>
              <a:t>Project size</a:t>
            </a:r>
            <a:r>
              <a:rPr lang="en-US" dirty="0">
                <a:latin typeface="Times" panose="02020603050405020304" pitchFamily="18" charset="0"/>
                <a:cs typeface="Times" panose="02020603050405020304" pitchFamily="18" charset="0"/>
              </a:rPr>
              <a:t>: Small sized, Mid sized, and Large sized.</a:t>
            </a:r>
          </a:p>
        </p:txBody>
      </p:sp>
      <p:sp>
        <p:nvSpPr>
          <p:cNvPr id="43" name="Content Placeholder 2">
            <a:extLst>
              <a:ext uri="{FF2B5EF4-FFF2-40B4-BE49-F238E27FC236}">
                <a16:creationId xmlns:a16="http://schemas.microsoft.com/office/drawing/2014/main" id="{A7A61BA8-991A-43F9-9F74-2BC7B8460CD4}"/>
              </a:ext>
            </a:extLst>
          </p:cNvPr>
          <p:cNvSpPr txBox="1">
            <a:spLocks/>
          </p:cNvSpPr>
          <p:nvPr/>
        </p:nvSpPr>
        <p:spPr>
          <a:xfrm>
            <a:off x="1750017" y="16563"/>
            <a:ext cx="7393983" cy="36512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Helvetica" pitchFamily="2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Helvetica" pitchFamily="2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Helvetica" pitchFamily="2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Helvetica" pitchFamily="2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Helvetica" pitchFamily="2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Font typeface="Arial" panose="020B0604020202020204" pitchFamily="34" charset="0"/>
              <a:buNone/>
            </a:pPr>
            <a:r>
              <a:rPr lang="en-US" altLang="ko-KR" sz="1400" i="1"/>
              <a:t>6.</a:t>
            </a:r>
            <a:r>
              <a:rPr lang="ko-KR" altLang="en-US" sz="1400" i="1"/>
              <a:t> </a:t>
            </a:r>
            <a:r>
              <a:rPr lang="en-US" sz="1400"/>
              <a:t>Guidance on Historical Data-Driven Approach for Estimating Construction Contingencies</a:t>
            </a:r>
            <a:endParaRPr lang="en-US" sz="1400" i="1" dirty="0"/>
          </a:p>
        </p:txBody>
      </p:sp>
      <p:sp>
        <p:nvSpPr>
          <p:cNvPr id="44" name="Title 1">
            <a:extLst>
              <a:ext uri="{FF2B5EF4-FFF2-40B4-BE49-F238E27FC236}">
                <a16:creationId xmlns:a16="http://schemas.microsoft.com/office/drawing/2014/main" id="{217CE710-FE72-446C-925A-EB1FEEEA4538}"/>
              </a:ext>
            </a:extLst>
          </p:cNvPr>
          <p:cNvSpPr txBox="1">
            <a:spLocks/>
          </p:cNvSpPr>
          <p:nvPr/>
        </p:nvSpPr>
        <p:spPr>
          <a:xfrm>
            <a:off x="590550" y="439260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>
                <a:solidFill>
                  <a:schemeClr val="accent1"/>
                </a:solidFill>
                <a:latin typeface="Helvetica" pitchFamily="2" charset="0"/>
                <a:ea typeface="+mj-ea"/>
                <a:cs typeface="+mj-cs"/>
              </a:defRPr>
            </a:lvl1pPr>
          </a:lstStyle>
          <a:p>
            <a:r>
              <a:rPr lang="en-US" dirty="0"/>
              <a:t>Work Tasks for Historical Data-Driven Approach</a:t>
            </a:r>
          </a:p>
        </p:txBody>
      </p:sp>
    </p:spTree>
    <p:extLst>
      <p:ext uri="{BB962C8B-B14F-4D97-AF65-F5344CB8AC3E}">
        <p14:creationId xmlns:p14="http://schemas.microsoft.com/office/powerpoint/2010/main" val="45723790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60742CA-4DAF-4437-A832-8BDE7078B0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CAD1CC-3D4E-204A-B9A6-B313B9149B73}" type="slidenum">
              <a:rPr lang="en-US" smtClean="0"/>
              <a:t>25</a:t>
            </a:fld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E9D8632F-B389-471E-AEA5-143C1540A71A}"/>
              </a:ext>
            </a:extLst>
          </p:cNvPr>
          <p:cNvSpPr/>
          <p:nvPr/>
        </p:nvSpPr>
        <p:spPr>
          <a:xfrm>
            <a:off x="511467" y="1948612"/>
            <a:ext cx="1444039" cy="732493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Times" panose="02020603050405020304" pitchFamily="18" charset="0"/>
                <a:cs typeface="Times" panose="02020603050405020304" pitchFamily="18" charset="0"/>
              </a:rPr>
              <a:t>1. Historical Cost Data Collection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C21DEC53-2088-491A-8FAC-A7869980329E}"/>
              </a:ext>
            </a:extLst>
          </p:cNvPr>
          <p:cNvSpPr/>
          <p:nvPr/>
        </p:nvSpPr>
        <p:spPr>
          <a:xfrm>
            <a:off x="2204444" y="1948612"/>
            <a:ext cx="1444039" cy="732493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Times" panose="02020603050405020304" pitchFamily="18" charset="0"/>
                <a:cs typeface="Times" panose="02020603050405020304" pitchFamily="18" charset="0"/>
              </a:rPr>
              <a:t>2. Data Cleaning and Pre-processing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A3889B18-F1D1-4968-9036-CF6821DE14D9}"/>
              </a:ext>
            </a:extLst>
          </p:cNvPr>
          <p:cNvSpPr/>
          <p:nvPr/>
        </p:nvSpPr>
        <p:spPr>
          <a:xfrm>
            <a:off x="3897421" y="1948612"/>
            <a:ext cx="1444039" cy="732493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Times" panose="02020603050405020304" pitchFamily="18" charset="0"/>
                <a:cs typeface="Times" panose="02020603050405020304" pitchFamily="18" charset="0"/>
              </a:rPr>
              <a:t>3. Data Analysis and Project Characterization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4FCE5010-8439-4DD7-876B-908471C8AF36}"/>
              </a:ext>
            </a:extLst>
          </p:cNvPr>
          <p:cNvSpPr/>
          <p:nvPr/>
        </p:nvSpPr>
        <p:spPr>
          <a:xfrm>
            <a:off x="5590398" y="1948612"/>
            <a:ext cx="1444039" cy="732493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latin typeface="Times" panose="02020603050405020304" pitchFamily="18" charset="0"/>
                <a:cs typeface="Times" panose="02020603050405020304" pitchFamily="18" charset="0"/>
              </a:rPr>
              <a:t>4. Model Development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4A0504ED-4F6D-4291-883C-39E4D95818A1}"/>
              </a:ext>
            </a:extLst>
          </p:cNvPr>
          <p:cNvSpPr/>
          <p:nvPr/>
        </p:nvSpPr>
        <p:spPr>
          <a:xfrm>
            <a:off x="7283376" y="1948612"/>
            <a:ext cx="1444039" cy="732493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latin typeface="Times" panose="02020603050405020304" pitchFamily="18" charset="0"/>
                <a:cs typeface="Times" panose="02020603050405020304" pitchFamily="18" charset="0"/>
              </a:rPr>
              <a:t>5. Apply Model to Projects </a:t>
            </a: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5388C425-6274-492D-85F9-57E2FC5F93A9}"/>
              </a:ext>
            </a:extLst>
          </p:cNvPr>
          <p:cNvCxnSpPr>
            <a:cxnSpLocks/>
            <a:stCxn id="18" idx="3"/>
            <a:endCxn id="19" idx="1"/>
          </p:cNvCxnSpPr>
          <p:nvPr/>
        </p:nvCxnSpPr>
        <p:spPr>
          <a:xfrm>
            <a:off x="1955506" y="2314859"/>
            <a:ext cx="248938" cy="0"/>
          </a:xfrm>
          <a:prstGeom prst="straightConnector1">
            <a:avLst/>
          </a:prstGeom>
          <a:ln w="57150">
            <a:solidFill>
              <a:schemeClr val="accent1">
                <a:lumMod val="75000"/>
              </a:schemeClr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8D251637-7210-4FB7-86FA-D0E0C8957F0A}"/>
              </a:ext>
            </a:extLst>
          </p:cNvPr>
          <p:cNvCxnSpPr>
            <a:cxnSpLocks/>
            <a:stCxn id="19" idx="3"/>
            <a:endCxn id="20" idx="1"/>
          </p:cNvCxnSpPr>
          <p:nvPr/>
        </p:nvCxnSpPr>
        <p:spPr>
          <a:xfrm>
            <a:off x="3648483" y="2314859"/>
            <a:ext cx="248938" cy="0"/>
          </a:xfrm>
          <a:prstGeom prst="straightConnector1">
            <a:avLst/>
          </a:prstGeom>
          <a:ln w="57150">
            <a:solidFill>
              <a:schemeClr val="accent1">
                <a:lumMod val="75000"/>
              </a:schemeClr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7D4F8A3D-1727-459A-858E-55B81FAA4438}"/>
              </a:ext>
            </a:extLst>
          </p:cNvPr>
          <p:cNvCxnSpPr>
            <a:cxnSpLocks/>
            <a:stCxn id="20" idx="3"/>
            <a:endCxn id="21" idx="1"/>
          </p:cNvCxnSpPr>
          <p:nvPr/>
        </p:nvCxnSpPr>
        <p:spPr>
          <a:xfrm>
            <a:off x="5341460" y="2314859"/>
            <a:ext cx="248938" cy="0"/>
          </a:xfrm>
          <a:prstGeom prst="straightConnector1">
            <a:avLst/>
          </a:prstGeom>
          <a:ln w="57150">
            <a:solidFill>
              <a:schemeClr val="accent1">
                <a:lumMod val="75000"/>
              </a:schemeClr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389BC77D-2C42-4434-A4B1-512B5954F69B}"/>
              </a:ext>
            </a:extLst>
          </p:cNvPr>
          <p:cNvCxnSpPr>
            <a:cxnSpLocks/>
            <a:stCxn id="21" idx="3"/>
            <a:endCxn id="22" idx="1"/>
          </p:cNvCxnSpPr>
          <p:nvPr/>
        </p:nvCxnSpPr>
        <p:spPr>
          <a:xfrm>
            <a:off x="7034437" y="2314859"/>
            <a:ext cx="248939" cy="0"/>
          </a:xfrm>
          <a:prstGeom prst="straightConnector1">
            <a:avLst/>
          </a:prstGeom>
          <a:ln w="57150">
            <a:solidFill>
              <a:schemeClr val="accent1">
                <a:lumMod val="75000"/>
              </a:schemeClr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33" name="Group 32">
            <a:extLst>
              <a:ext uri="{FF2B5EF4-FFF2-40B4-BE49-F238E27FC236}">
                <a16:creationId xmlns:a16="http://schemas.microsoft.com/office/drawing/2014/main" id="{1D63E75E-902E-4639-9172-293D0FABCD1B}"/>
              </a:ext>
            </a:extLst>
          </p:cNvPr>
          <p:cNvGrpSpPr/>
          <p:nvPr/>
        </p:nvGrpSpPr>
        <p:grpSpPr>
          <a:xfrm>
            <a:off x="6240036" y="2727101"/>
            <a:ext cx="2894603" cy="2004043"/>
            <a:chOff x="4661897" y="2987842"/>
            <a:chExt cx="2517993" cy="1743302"/>
          </a:xfrm>
        </p:grpSpPr>
        <p:pic>
          <p:nvPicPr>
            <p:cNvPr id="28" name="Picture 27">
              <a:extLst>
                <a:ext uri="{FF2B5EF4-FFF2-40B4-BE49-F238E27FC236}">
                  <a16:creationId xmlns:a16="http://schemas.microsoft.com/office/drawing/2014/main" id="{6AE6CB9F-BB2F-43C9-B2BA-067507F0EC9D}"/>
                </a:ext>
              </a:extLst>
            </p:cNvPr>
            <p:cNvPicPr/>
            <p:nvPr/>
          </p:nvPicPr>
          <p:blipFill rotWithShape="1"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 bwMode="auto">
            <a:xfrm>
              <a:off x="4661897" y="2987842"/>
              <a:ext cx="2377714" cy="1743302"/>
            </a:xfrm>
            <a:prstGeom prst="rect">
              <a:avLst/>
            </a:prstGeom>
            <a:noFill/>
          </p:spPr>
        </p:pic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FC0BE51E-6D58-4B91-A8E3-052982135A2F}"/>
                </a:ext>
              </a:extLst>
            </p:cNvPr>
            <p:cNvSpPr/>
            <p:nvPr/>
          </p:nvSpPr>
          <p:spPr>
            <a:xfrm>
              <a:off x="6930951" y="3430768"/>
              <a:ext cx="248939" cy="74612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latin typeface="Helvetica" pitchFamily="2" charset="0"/>
              </a:endParaRPr>
            </a:p>
          </p:txBody>
        </p:sp>
      </p:grpSp>
      <p:grpSp>
        <p:nvGrpSpPr>
          <p:cNvPr id="32" name="Group 31">
            <a:extLst>
              <a:ext uri="{FF2B5EF4-FFF2-40B4-BE49-F238E27FC236}">
                <a16:creationId xmlns:a16="http://schemas.microsoft.com/office/drawing/2014/main" id="{A0441D14-914B-46E2-9153-A638E3C004C5}"/>
              </a:ext>
            </a:extLst>
          </p:cNvPr>
          <p:cNvGrpSpPr/>
          <p:nvPr/>
        </p:nvGrpSpPr>
        <p:grpSpPr>
          <a:xfrm>
            <a:off x="6120253" y="4705542"/>
            <a:ext cx="2931477" cy="1869089"/>
            <a:chOff x="6120253" y="4811718"/>
            <a:chExt cx="2764951" cy="1762913"/>
          </a:xfrm>
        </p:grpSpPr>
        <p:pic>
          <p:nvPicPr>
            <p:cNvPr id="27" name="Picture 26">
              <a:extLst>
                <a:ext uri="{FF2B5EF4-FFF2-40B4-BE49-F238E27FC236}">
                  <a16:creationId xmlns:a16="http://schemas.microsoft.com/office/drawing/2014/main" id="{1206CC8B-2B95-4E9E-875A-8950F50CCC5B}"/>
                </a:ext>
              </a:extLst>
            </p:cNvPr>
            <p:cNvPicPr/>
            <p:nvPr/>
          </p:nvPicPr>
          <p:blipFill rotWithShape="1"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 bwMode="auto">
            <a:xfrm>
              <a:off x="6120253" y="4811718"/>
              <a:ext cx="2764951" cy="1762913"/>
            </a:xfrm>
            <a:prstGeom prst="rect">
              <a:avLst/>
            </a:prstGeom>
            <a:noFill/>
          </p:spPr>
        </p:pic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FAC5B9D0-E59B-4520-BF4A-CD848AAA7F94}"/>
                </a:ext>
              </a:extLst>
            </p:cNvPr>
            <p:cNvSpPr/>
            <p:nvPr/>
          </p:nvSpPr>
          <p:spPr>
            <a:xfrm>
              <a:off x="6120254" y="5715001"/>
              <a:ext cx="160413" cy="22383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latin typeface="Helvetica" pitchFamily="2" charset="0"/>
              </a:endParaRPr>
            </a:p>
          </p:txBody>
        </p:sp>
      </p:grpSp>
      <p:sp>
        <p:nvSpPr>
          <p:cNvPr id="31" name="TextBox 30">
            <a:extLst>
              <a:ext uri="{FF2B5EF4-FFF2-40B4-BE49-F238E27FC236}">
                <a16:creationId xmlns:a16="http://schemas.microsoft.com/office/drawing/2014/main" id="{31D37FBE-E4A5-40DB-981C-162B7792022B}"/>
              </a:ext>
            </a:extLst>
          </p:cNvPr>
          <p:cNvSpPr txBox="1"/>
          <p:nvPr/>
        </p:nvSpPr>
        <p:spPr>
          <a:xfrm>
            <a:off x="457140" y="3035299"/>
            <a:ext cx="3618150" cy="40011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marL="169863" indent="-169863">
              <a:buFont typeface="Arial" panose="020B0604020202020204" pitchFamily="34" charset="0"/>
              <a:buChar char="•"/>
            </a:pPr>
            <a:r>
              <a:rPr lang="en-US" sz="2000" b="1" dirty="0">
                <a:latin typeface="Times" panose="02020603050405020304" pitchFamily="18" charset="0"/>
                <a:cs typeface="Times" panose="02020603050405020304" pitchFamily="18" charset="0"/>
              </a:rPr>
              <a:t>Contingency range estimation</a:t>
            </a:r>
            <a:endParaRPr lang="en-US" sz="2400" b="1" dirty="0">
              <a:latin typeface="Times" panose="02020603050405020304" pitchFamily="18" charset="0"/>
              <a:cs typeface="Times" panose="02020603050405020304" pitchFamily="18" charset="0"/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B3AAF0BB-218B-4691-85FB-288B50CF5B27}"/>
              </a:ext>
            </a:extLst>
          </p:cNvPr>
          <p:cNvSpPr txBox="1"/>
          <p:nvPr/>
        </p:nvSpPr>
        <p:spPr>
          <a:xfrm>
            <a:off x="662579" y="3601599"/>
            <a:ext cx="3618151" cy="212006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285750" indent="-285750" algn="l">
              <a:lnSpc>
                <a:spcPct val="150000"/>
              </a:lnSpc>
              <a:buFontTx/>
              <a:buChar char="-"/>
            </a:pPr>
            <a:r>
              <a:rPr lang="en-US" dirty="0">
                <a:latin typeface="Times" panose="02020603050405020304" pitchFamily="18" charset="0"/>
                <a:cs typeface="Times" panose="02020603050405020304" pitchFamily="18" charset="0"/>
              </a:rPr>
              <a:t>Perform statistical analysis.</a:t>
            </a:r>
          </a:p>
          <a:p>
            <a:pPr marL="285750" indent="-285750" algn="l">
              <a:lnSpc>
                <a:spcPct val="150000"/>
              </a:lnSpc>
              <a:buFontTx/>
              <a:buChar char="-"/>
            </a:pPr>
            <a:r>
              <a:rPr lang="en-US" dirty="0">
                <a:latin typeface="Times" panose="02020603050405020304" pitchFamily="18" charset="0"/>
                <a:cs typeface="Times" panose="02020603050405020304" pitchFamily="18" charset="0"/>
              </a:rPr>
              <a:t>Probability distribution fitting.</a:t>
            </a:r>
          </a:p>
          <a:p>
            <a:pPr marL="285750" indent="-285750" algn="l">
              <a:lnSpc>
                <a:spcPct val="150000"/>
              </a:lnSpc>
              <a:buFontTx/>
              <a:buChar char="-"/>
            </a:pPr>
            <a:r>
              <a:rPr lang="en-US" dirty="0">
                <a:latin typeface="Times" panose="02020603050405020304" pitchFamily="18" charset="0"/>
                <a:cs typeface="Times" panose="02020603050405020304" pitchFamily="18" charset="0"/>
              </a:rPr>
              <a:t>Develop probability density functions (PDF) and cumulative distribution functions (CDF).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99FCB45B-79FC-4B7E-8225-664B40E10ECD}"/>
              </a:ext>
            </a:extLst>
          </p:cNvPr>
          <p:cNvSpPr txBox="1"/>
          <p:nvPr/>
        </p:nvSpPr>
        <p:spPr>
          <a:xfrm>
            <a:off x="5252216" y="4238101"/>
            <a:ext cx="948689" cy="45807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r">
              <a:lnSpc>
                <a:spcPct val="150000"/>
              </a:lnSpc>
            </a:pPr>
            <a:r>
              <a:rPr lang="en-US" dirty="0">
                <a:latin typeface="Times" panose="02020603050405020304" pitchFamily="18" charset="0"/>
                <a:cs typeface="Times" panose="02020603050405020304" pitchFamily="18" charset="0"/>
              </a:rPr>
              <a:t>&lt;PDF&gt;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C04B0A12-3D6C-46D6-B884-EA1DF17D4D22}"/>
              </a:ext>
            </a:extLst>
          </p:cNvPr>
          <p:cNvSpPr txBox="1"/>
          <p:nvPr/>
        </p:nvSpPr>
        <p:spPr>
          <a:xfrm>
            <a:off x="5252216" y="6107190"/>
            <a:ext cx="963520" cy="45807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r">
              <a:lnSpc>
                <a:spcPct val="150000"/>
              </a:lnSpc>
            </a:pPr>
            <a:r>
              <a:rPr lang="en-US" dirty="0">
                <a:latin typeface="Times" panose="02020603050405020304" pitchFamily="18" charset="0"/>
                <a:cs typeface="Times" panose="02020603050405020304" pitchFamily="18" charset="0"/>
              </a:rPr>
              <a:t>&lt;CDF&gt;</a:t>
            </a:r>
          </a:p>
        </p:txBody>
      </p:sp>
      <p:sp>
        <p:nvSpPr>
          <p:cNvPr id="40" name="Content Placeholder 2">
            <a:extLst>
              <a:ext uri="{FF2B5EF4-FFF2-40B4-BE49-F238E27FC236}">
                <a16:creationId xmlns:a16="http://schemas.microsoft.com/office/drawing/2014/main" id="{2C3E27A4-246F-46B5-AD37-608D6FE503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50017" y="16563"/>
            <a:ext cx="7393983" cy="365125"/>
          </a:xfrm>
        </p:spPr>
        <p:txBody>
          <a:bodyPr>
            <a:noAutofit/>
          </a:bodyPr>
          <a:lstStyle/>
          <a:p>
            <a:pPr marL="0" indent="0" algn="r">
              <a:buNone/>
            </a:pPr>
            <a:r>
              <a:rPr lang="en-US" altLang="ko-KR" sz="1400" i="1" dirty="0"/>
              <a:t>6.</a:t>
            </a:r>
            <a:r>
              <a:rPr lang="ko-KR" altLang="en-US" sz="1400" i="1" dirty="0"/>
              <a:t> </a:t>
            </a:r>
            <a:r>
              <a:rPr lang="en-US" sz="1400" dirty="0"/>
              <a:t>Guidance on Historical Data-Driven Approach for Estimating Construction Contingencies</a:t>
            </a:r>
            <a:endParaRPr lang="en-US" sz="1400" i="1" dirty="0"/>
          </a:p>
        </p:txBody>
      </p:sp>
      <p:sp>
        <p:nvSpPr>
          <p:cNvPr id="41" name="Title 1">
            <a:extLst>
              <a:ext uri="{FF2B5EF4-FFF2-40B4-BE49-F238E27FC236}">
                <a16:creationId xmlns:a16="http://schemas.microsoft.com/office/drawing/2014/main" id="{B9EA27E4-FE47-4238-9F60-C2D90AD89532}"/>
              </a:ext>
            </a:extLst>
          </p:cNvPr>
          <p:cNvSpPr txBox="1">
            <a:spLocks/>
          </p:cNvSpPr>
          <p:nvPr/>
        </p:nvSpPr>
        <p:spPr>
          <a:xfrm>
            <a:off x="590550" y="439260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>
                <a:solidFill>
                  <a:schemeClr val="accent1"/>
                </a:solidFill>
                <a:latin typeface="Helvetica" pitchFamily="2" charset="0"/>
                <a:ea typeface="+mj-ea"/>
                <a:cs typeface="+mj-cs"/>
              </a:defRPr>
            </a:lvl1pPr>
          </a:lstStyle>
          <a:p>
            <a:r>
              <a:rPr lang="en-US" dirty="0"/>
              <a:t>Work Tasks for Historical Data-Driven Approach</a:t>
            </a:r>
          </a:p>
        </p:txBody>
      </p:sp>
    </p:spTree>
    <p:extLst>
      <p:ext uri="{BB962C8B-B14F-4D97-AF65-F5344CB8AC3E}">
        <p14:creationId xmlns:p14="http://schemas.microsoft.com/office/powerpoint/2010/main" val="85894180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2F4003-6F7E-4CF6-9C6D-8A0CB86BD4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Case Study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60742CA-4DAF-4437-A832-8BDE7078B0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CAD1CC-3D4E-204A-B9A6-B313B9149B73}" type="slidenum">
              <a:rPr lang="en-US" smtClean="0"/>
              <a:t>26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D5E88C53-5A72-A041-835E-F598290F3574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3999699" y="1214173"/>
            <a:ext cx="4635422" cy="3483924"/>
          </a:xfrm>
          <a:prstGeom prst="rect">
            <a:avLst/>
          </a:prstGeom>
          <a:noFill/>
        </p:spPr>
      </p:pic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80B4594F-E03A-3249-92B0-49EEA00BBF4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6911198"/>
              </p:ext>
            </p:extLst>
          </p:nvPr>
        </p:nvGraphicFramePr>
        <p:xfrm>
          <a:off x="508879" y="4698097"/>
          <a:ext cx="8126243" cy="193498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99325">
                  <a:extLst>
                    <a:ext uri="{9D8B030D-6E8A-4147-A177-3AD203B41FA5}">
                      <a16:colId xmlns:a16="http://schemas.microsoft.com/office/drawing/2014/main" val="331384807"/>
                    </a:ext>
                  </a:extLst>
                </a:gridCol>
                <a:gridCol w="1742306">
                  <a:extLst>
                    <a:ext uri="{9D8B030D-6E8A-4147-A177-3AD203B41FA5}">
                      <a16:colId xmlns:a16="http://schemas.microsoft.com/office/drawing/2014/main" val="2328344301"/>
                    </a:ext>
                  </a:extLst>
                </a:gridCol>
                <a:gridCol w="1742306">
                  <a:extLst>
                    <a:ext uri="{9D8B030D-6E8A-4147-A177-3AD203B41FA5}">
                      <a16:colId xmlns:a16="http://schemas.microsoft.com/office/drawing/2014/main" val="4269420912"/>
                    </a:ext>
                  </a:extLst>
                </a:gridCol>
                <a:gridCol w="1742306">
                  <a:extLst>
                    <a:ext uri="{9D8B030D-6E8A-4147-A177-3AD203B41FA5}">
                      <a16:colId xmlns:a16="http://schemas.microsoft.com/office/drawing/2014/main" val="754771937"/>
                    </a:ext>
                  </a:extLst>
                </a:gridCol>
              </a:tblGrid>
              <a:tr h="189739"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150"/>
                        </a:spcBef>
                        <a:spcAft>
                          <a:spcPts val="150"/>
                        </a:spcAft>
                      </a:pPr>
                      <a:r>
                        <a:rPr lang="en-US" sz="1200" dirty="0">
                          <a:effectLst/>
                          <a:latin typeface="Times" pitchFamily="2" charset="0"/>
                        </a:rPr>
                        <a:t>Types</a:t>
                      </a:r>
                      <a:endParaRPr lang="en-US" sz="1200" dirty="0">
                        <a:effectLst/>
                        <a:latin typeface="Times" pitchFamily="2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150"/>
                        </a:spcBef>
                        <a:spcAft>
                          <a:spcPts val="150"/>
                        </a:spcAft>
                      </a:pPr>
                      <a:r>
                        <a:rPr lang="en-US" sz="1200" dirty="0">
                          <a:effectLst/>
                          <a:latin typeface="Times" pitchFamily="2" charset="0"/>
                        </a:rPr>
                        <a:t>RFB</a:t>
                      </a:r>
                      <a:endParaRPr lang="en-US" sz="1200" dirty="0">
                        <a:effectLst/>
                        <a:latin typeface="Times" pitchFamily="2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T="0" marB="0" anchor="ctr"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65784539"/>
                  </a:ext>
                </a:extLst>
              </a:tr>
              <a:tr h="24879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150"/>
                        </a:spcBef>
                        <a:spcAft>
                          <a:spcPts val="15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a:t>10%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150"/>
                        </a:spcBef>
                        <a:spcAft>
                          <a:spcPts val="15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a:t>30%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150"/>
                        </a:spcBef>
                        <a:spcAft>
                          <a:spcPts val="15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a:t>50%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T="0" marB="0" anchor="ctr"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9450027"/>
                  </a:ext>
                </a:extLst>
              </a:tr>
              <a:tr h="24879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150"/>
                        </a:spcBef>
                        <a:spcAft>
                          <a:spcPts val="150"/>
                        </a:spcAft>
                      </a:pPr>
                      <a:r>
                        <a:rPr lang="en-US" sz="1200" dirty="0">
                          <a:effectLst/>
                          <a:latin typeface="Times" pitchFamily="2" charset="0"/>
                        </a:rPr>
                        <a:t>Roadway - new construction</a:t>
                      </a:r>
                      <a:endParaRPr lang="en-US" sz="1200" dirty="0">
                        <a:effectLst/>
                        <a:latin typeface="Times" pitchFamily="2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150"/>
                        </a:spcBef>
                        <a:spcAft>
                          <a:spcPts val="15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a:t>0.022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150"/>
                        </a:spcBef>
                        <a:spcAft>
                          <a:spcPts val="15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a:t>0.638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150"/>
                        </a:spcBef>
                        <a:spcAft>
                          <a:spcPts val="15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a:t>0.93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T="0" marB="0" anchor="ctr"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432380096"/>
                  </a:ext>
                </a:extLst>
              </a:tr>
              <a:tr h="24879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150"/>
                        </a:spcBef>
                        <a:spcAft>
                          <a:spcPts val="150"/>
                        </a:spcAft>
                      </a:pPr>
                      <a:r>
                        <a:rPr lang="en-US" sz="1200" dirty="0">
                          <a:effectLst/>
                          <a:latin typeface="Times" pitchFamily="2" charset="0"/>
                        </a:rPr>
                        <a:t>Roadway – reconstruction</a:t>
                      </a:r>
                      <a:endParaRPr lang="en-US" sz="1200" dirty="0">
                        <a:effectLst/>
                        <a:latin typeface="Times" pitchFamily="2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150"/>
                        </a:spcBef>
                        <a:spcAft>
                          <a:spcPts val="150"/>
                        </a:spcAft>
                      </a:pPr>
                      <a:r>
                        <a:rPr lang="en-US" sz="11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a:t>0.177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150"/>
                        </a:spcBef>
                        <a:spcAft>
                          <a:spcPts val="15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a:t>0.688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150"/>
                        </a:spcBef>
                        <a:spcAft>
                          <a:spcPts val="15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a:t>0.905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T="0" marB="0" anchor="ctr"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893886735"/>
                  </a:ext>
                </a:extLst>
              </a:tr>
              <a:tr h="24879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150"/>
                        </a:spcBef>
                        <a:spcAft>
                          <a:spcPts val="150"/>
                        </a:spcAft>
                      </a:pPr>
                      <a:r>
                        <a:rPr lang="en-US" sz="1200" dirty="0">
                          <a:effectLst/>
                          <a:latin typeface="Times" pitchFamily="2" charset="0"/>
                        </a:rPr>
                        <a:t>Roadway – resurfacing</a:t>
                      </a:r>
                      <a:endParaRPr lang="en-US" sz="1200" dirty="0">
                        <a:effectLst/>
                        <a:latin typeface="Times" pitchFamily="2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150"/>
                        </a:spcBef>
                        <a:spcAft>
                          <a:spcPts val="15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a:t>0.101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150"/>
                        </a:spcBef>
                        <a:spcAft>
                          <a:spcPts val="150"/>
                        </a:spcAft>
                      </a:pPr>
                      <a:r>
                        <a:rPr lang="en-US" sz="11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a:t>0.697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150"/>
                        </a:spcBef>
                        <a:spcAft>
                          <a:spcPts val="150"/>
                        </a:spcAft>
                      </a:pPr>
                      <a:r>
                        <a:rPr lang="en-US" sz="11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a:t>0.966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T="0" marB="0" anchor="ctr"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328552504"/>
                  </a:ext>
                </a:extLst>
              </a:tr>
              <a:tr h="24879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150"/>
                        </a:spcBef>
                        <a:spcAft>
                          <a:spcPts val="150"/>
                        </a:spcAft>
                      </a:pPr>
                      <a:r>
                        <a:rPr lang="en-US" sz="1200">
                          <a:effectLst/>
                          <a:latin typeface="Times" pitchFamily="2" charset="0"/>
                        </a:rPr>
                        <a:t>Roadway – rehabilitation</a:t>
                      </a:r>
                      <a:endParaRPr lang="en-US" sz="1200">
                        <a:effectLst/>
                        <a:latin typeface="Times" pitchFamily="2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150"/>
                        </a:spcBef>
                        <a:spcAft>
                          <a:spcPts val="15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a:t>0.132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150"/>
                        </a:spcBef>
                        <a:spcAft>
                          <a:spcPts val="15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a:t>0.652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150"/>
                        </a:spcBef>
                        <a:spcAft>
                          <a:spcPts val="15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a:t>0.888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T="0" marB="0" anchor="ctr"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2158769095"/>
                  </a:ext>
                </a:extLst>
              </a:tr>
              <a:tr h="24879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150"/>
                        </a:spcBef>
                        <a:spcAft>
                          <a:spcPts val="150"/>
                        </a:spcAft>
                      </a:pPr>
                      <a:r>
                        <a:rPr lang="en-US" sz="1200">
                          <a:effectLst/>
                          <a:latin typeface="Times" pitchFamily="2" charset="0"/>
                        </a:rPr>
                        <a:t>Bridge replacement</a:t>
                      </a:r>
                      <a:endParaRPr lang="en-US" sz="1200">
                        <a:effectLst/>
                        <a:latin typeface="Times" pitchFamily="2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150"/>
                        </a:spcBef>
                        <a:spcAft>
                          <a:spcPts val="15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a:t>0.136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150"/>
                        </a:spcBef>
                        <a:spcAft>
                          <a:spcPts val="15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a:t>0.677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150"/>
                        </a:spcBef>
                        <a:spcAft>
                          <a:spcPts val="15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a:t>0.928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T="0" marB="0" anchor="ctr"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3030375549"/>
                  </a:ext>
                </a:extLst>
              </a:tr>
              <a:tr h="24879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150"/>
                        </a:spcBef>
                        <a:spcAft>
                          <a:spcPts val="150"/>
                        </a:spcAft>
                      </a:pPr>
                      <a:r>
                        <a:rPr lang="en-US" sz="1200">
                          <a:effectLst/>
                          <a:latin typeface="Times" pitchFamily="2" charset="0"/>
                        </a:rPr>
                        <a:t>Bridge rehabilitation</a:t>
                      </a:r>
                      <a:endParaRPr lang="en-US" sz="1200">
                        <a:effectLst/>
                        <a:latin typeface="Times" pitchFamily="2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150"/>
                        </a:spcBef>
                        <a:spcAft>
                          <a:spcPts val="15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a:t>0.091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150"/>
                        </a:spcBef>
                        <a:spcAft>
                          <a:spcPts val="15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a:t>0.670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150"/>
                        </a:spcBef>
                        <a:spcAft>
                          <a:spcPts val="15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a:t>0.927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T="0" marB="0" anchor="ctr"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2077104890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C49B7427-CCB4-48F4-8381-BE5111EF76E5}"/>
              </a:ext>
            </a:extLst>
          </p:cNvPr>
          <p:cNvSpPr txBox="1"/>
          <p:nvPr/>
        </p:nvSpPr>
        <p:spPr>
          <a:xfrm>
            <a:off x="460506" y="1690689"/>
            <a:ext cx="3419422" cy="212006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en-US" dirty="0">
                <a:latin typeface="Times" panose="02020603050405020304" pitchFamily="18" charset="0"/>
                <a:cs typeface="Times" panose="02020603050405020304" pitchFamily="18" charset="0"/>
              </a:rPr>
              <a:t>CDFs of six project types.</a:t>
            </a:r>
          </a:p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en-US" dirty="0">
                <a:latin typeface="Times" panose="02020603050405020304" pitchFamily="18" charset="0"/>
                <a:cs typeface="Times" panose="02020603050405020304" pitchFamily="18" charset="0"/>
              </a:rPr>
              <a:t>Cumulative probability refers to </a:t>
            </a:r>
            <a:r>
              <a:rPr lang="en-US" dirty="0">
                <a:solidFill>
                  <a:srgbClr val="FF0000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certainty about a given RFB</a:t>
            </a:r>
            <a:r>
              <a:rPr lang="en-US" dirty="0">
                <a:latin typeface="Times" panose="02020603050405020304" pitchFamily="18" charset="0"/>
                <a:cs typeface="Times" panose="02020603050405020304" pitchFamily="18" charset="0"/>
              </a:rPr>
              <a:t>.</a:t>
            </a:r>
          </a:p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en-US" dirty="0">
                <a:latin typeface="Times" panose="02020603050405020304" pitchFamily="18" charset="0"/>
                <a:cs typeface="Times" panose="02020603050405020304" pitchFamily="18" charset="0"/>
              </a:rPr>
              <a:t>RFB can be </a:t>
            </a:r>
            <a:r>
              <a:rPr lang="en-US" dirty="0">
                <a:solidFill>
                  <a:srgbClr val="FF0000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a percentage of base cost</a:t>
            </a:r>
            <a:r>
              <a:rPr lang="en-US" dirty="0">
                <a:latin typeface="Times" panose="02020603050405020304" pitchFamily="18" charset="0"/>
                <a:cs typeface="Times" panose="02020603050405020304" pitchFamily="18" charset="0"/>
              </a:rPr>
              <a:t>.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DABFE1A6-C7DD-459B-91AA-521F8952A0DB}"/>
              </a:ext>
            </a:extLst>
          </p:cNvPr>
          <p:cNvSpPr txBox="1">
            <a:spLocks/>
          </p:cNvSpPr>
          <p:nvPr/>
        </p:nvSpPr>
        <p:spPr>
          <a:xfrm>
            <a:off x="1750017" y="16563"/>
            <a:ext cx="7393983" cy="36512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Helvetica" pitchFamily="2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Helvetica" pitchFamily="2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Helvetica" pitchFamily="2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Helvetica" pitchFamily="2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Helvetica" pitchFamily="2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Font typeface="Arial" panose="020B0604020202020204" pitchFamily="34" charset="0"/>
              <a:buNone/>
            </a:pPr>
            <a:r>
              <a:rPr lang="en-US" altLang="ko-KR" sz="1400" i="1"/>
              <a:t>6.</a:t>
            </a:r>
            <a:r>
              <a:rPr lang="ko-KR" altLang="en-US" sz="1400" i="1"/>
              <a:t> </a:t>
            </a:r>
            <a:r>
              <a:rPr lang="en-US" sz="1400"/>
              <a:t>Guidance on Historical Data-Driven Approach for Estimating Construction Contingencies</a:t>
            </a:r>
            <a:endParaRPr lang="en-US" sz="1400" i="1" dirty="0"/>
          </a:p>
        </p:txBody>
      </p:sp>
    </p:spTree>
    <p:extLst>
      <p:ext uri="{BB962C8B-B14F-4D97-AF65-F5344CB8AC3E}">
        <p14:creationId xmlns:p14="http://schemas.microsoft.com/office/powerpoint/2010/main" val="386945699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2F4003-6F7E-4CF6-9C6D-8A0CB86BD4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Case Study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60742CA-4DAF-4437-A832-8BDE7078B0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CAD1CC-3D4E-204A-B9A6-B313B9149B73}" type="slidenum">
              <a:rPr lang="en-US" smtClean="0"/>
              <a:t>27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3B1C5418-9FB1-254A-AC15-DC3AE898E34F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1534635" y="3451820"/>
            <a:ext cx="5998529" cy="3247078"/>
          </a:xfrm>
          <a:prstGeom prst="rect">
            <a:avLst/>
          </a:prstGeom>
          <a:noFill/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AED9AF17-D437-3340-9A64-D7D0920668F9}"/>
              </a:ext>
            </a:extLst>
          </p:cNvPr>
          <p:cNvSpPr txBox="1"/>
          <p:nvPr/>
        </p:nvSpPr>
        <p:spPr>
          <a:xfrm>
            <a:off x="499696" y="1980067"/>
            <a:ext cx="853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Times" panose="02020603050405020304" pitchFamily="18" charset="0"/>
                <a:cs typeface="Times" panose="02020603050405020304" pitchFamily="18" charset="0"/>
              </a:rPr>
              <a:t>①: Convert a construction contingency amount to </a:t>
            </a:r>
            <a:r>
              <a:rPr lang="en-US" dirty="0">
                <a:solidFill>
                  <a:srgbClr val="FF0000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the percentage of the base estimate</a:t>
            </a:r>
            <a:r>
              <a:rPr lang="en-US" dirty="0">
                <a:latin typeface="Times" panose="02020603050405020304" pitchFamily="18" charset="0"/>
                <a:cs typeface="Times" panose="02020603050405020304" pitchFamily="18" charset="0"/>
              </a:rPr>
              <a:t>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16E14D2-EC02-5C4A-8D9F-190C4DEF0060}"/>
              </a:ext>
            </a:extLst>
          </p:cNvPr>
          <p:cNvSpPr txBox="1"/>
          <p:nvPr/>
        </p:nvSpPr>
        <p:spPr>
          <a:xfrm>
            <a:off x="499696" y="2472546"/>
            <a:ext cx="83522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06400" indent="-406400"/>
            <a:r>
              <a:rPr lang="en-US" dirty="0">
                <a:latin typeface="Times" panose="02020603050405020304" pitchFamily="18" charset="0"/>
                <a:cs typeface="Times" panose="02020603050405020304" pitchFamily="18" charset="0"/>
              </a:rPr>
              <a:t>②: Check cumulative probability from CDF curves to </a:t>
            </a:r>
            <a:r>
              <a:rPr lang="en-US" dirty="0">
                <a:solidFill>
                  <a:srgbClr val="FF0000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ensure the certainty </a:t>
            </a:r>
            <a:r>
              <a:rPr lang="en-US" dirty="0">
                <a:latin typeface="Times" panose="02020603050405020304" pitchFamily="18" charset="0"/>
                <a:cs typeface="Times" panose="02020603050405020304" pitchFamily="18" charset="0"/>
              </a:rPr>
              <a:t>of construction contingency.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4EA360F-96C7-42B0-90BE-EBBE2C326079}"/>
              </a:ext>
            </a:extLst>
          </p:cNvPr>
          <p:cNvSpPr txBox="1"/>
          <p:nvPr/>
        </p:nvSpPr>
        <p:spPr>
          <a:xfrm>
            <a:off x="457140" y="1391154"/>
            <a:ext cx="6801616" cy="40011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marL="169863" indent="-169863">
              <a:buFont typeface="Arial" panose="020B0604020202020204" pitchFamily="34" charset="0"/>
              <a:buChar char="•"/>
            </a:pPr>
            <a:r>
              <a:rPr lang="en-US" sz="2000" b="1" dirty="0">
                <a:latin typeface="Times" panose="02020603050405020304" pitchFamily="18" charset="0"/>
                <a:cs typeface="Times" panose="02020603050405020304" pitchFamily="18" charset="0"/>
              </a:rPr>
              <a:t>Applications (Incorporate CDF into sliding scales)</a:t>
            </a:r>
            <a:endParaRPr lang="en-US" sz="2400" b="1" dirty="0">
              <a:latin typeface="Times" panose="02020603050405020304" pitchFamily="18" charset="0"/>
              <a:cs typeface="Times" panose="02020603050405020304" pitchFamily="18" charset="0"/>
            </a:endParaRP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FFA95F60-8472-44B6-A541-C6902FFA5141}"/>
              </a:ext>
            </a:extLst>
          </p:cNvPr>
          <p:cNvSpPr txBox="1">
            <a:spLocks/>
          </p:cNvSpPr>
          <p:nvPr/>
        </p:nvSpPr>
        <p:spPr>
          <a:xfrm>
            <a:off x="1750017" y="16563"/>
            <a:ext cx="7393983" cy="36512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Helvetica" pitchFamily="2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Helvetica" pitchFamily="2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Helvetica" pitchFamily="2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Helvetica" pitchFamily="2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Helvetica" pitchFamily="2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Font typeface="Arial" panose="020B0604020202020204" pitchFamily="34" charset="0"/>
              <a:buNone/>
            </a:pPr>
            <a:r>
              <a:rPr lang="en-US" altLang="ko-KR" sz="1400" i="1"/>
              <a:t>6.</a:t>
            </a:r>
            <a:r>
              <a:rPr lang="ko-KR" altLang="en-US" sz="1400" i="1"/>
              <a:t> </a:t>
            </a:r>
            <a:r>
              <a:rPr lang="en-US" sz="1400"/>
              <a:t>Guidance on Historical Data-Driven Approach for Estimating Construction Contingencies</a:t>
            </a:r>
            <a:endParaRPr lang="en-US" sz="1400" i="1" dirty="0"/>
          </a:p>
        </p:txBody>
      </p:sp>
    </p:spTree>
    <p:extLst>
      <p:ext uri="{BB962C8B-B14F-4D97-AF65-F5344CB8AC3E}">
        <p14:creationId xmlns:p14="http://schemas.microsoft.com/office/powerpoint/2010/main" val="153760185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2F4003-6F7E-4CF6-9C6D-8A0CB86BD4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Use of two approaches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60742CA-4DAF-4437-A832-8BDE7078B0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CAD1CC-3D4E-204A-B9A6-B313B9149B73}" type="slidenum">
              <a:rPr lang="en-US" smtClean="0"/>
              <a:t>28</a:t>
            </a:fld>
            <a:endParaRPr lang="en-US"/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1E44B28D-4F91-43C4-B32D-C51B39C90A64}"/>
              </a:ext>
            </a:extLst>
          </p:cNvPr>
          <p:cNvGrpSpPr/>
          <p:nvPr/>
        </p:nvGrpSpPr>
        <p:grpSpPr>
          <a:xfrm>
            <a:off x="4927757" y="1415563"/>
            <a:ext cx="3311693" cy="2489027"/>
            <a:chOff x="4996544" y="4007135"/>
            <a:chExt cx="3653052" cy="2745588"/>
          </a:xfrm>
        </p:grpSpPr>
        <p:pic>
          <p:nvPicPr>
            <p:cNvPr id="10" name="Picture 9">
              <a:extLst>
                <a:ext uri="{FF2B5EF4-FFF2-40B4-BE49-F238E27FC236}">
                  <a16:creationId xmlns:a16="http://schemas.microsoft.com/office/drawing/2014/main" id="{5D3F812E-2E4D-6442-892B-AA73B43DE9B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 bwMode="auto">
            <a:xfrm>
              <a:off x="4996544" y="4007135"/>
              <a:ext cx="3653052" cy="2745588"/>
            </a:xfrm>
            <a:prstGeom prst="rect">
              <a:avLst/>
            </a:prstGeom>
            <a:noFill/>
          </p:spPr>
        </p:pic>
        <p:sp>
          <p:nvSpPr>
            <p:cNvPr id="61" name="Rectangle 60">
              <a:extLst>
                <a:ext uri="{FF2B5EF4-FFF2-40B4-BE49-F238E27FC236}">
                  <a16:creationId xmlns:a16="http://schemas.microsoft.com/office/drawing/2014/main" id="{FB0F177C-7D72-F143-BB42-C30ED84F0F8B}"/>
                </a:ext>
              </a:extLst>
            </p:cNvPr>
            <p:cNvSpPr/>
            <p:nvPr/>
          </p:nvSpPr>
          <p:spPr>
            <a:xfrm>
              <a:off x="6750756" y="5046885"/>
              <a:ext cx="1570150" cy="127553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latin typeface="Helvetica" pitchFamily="2" charset="0"/>
              </a:endParaRPr>
            </a:p>
          </p:txBody>
        </p:sp>
      </p:grpSp>
      <p:sp>
        <p:nvSpPr>
          <p:cNvPr id="7" name="TextBox 6">
            <a:extLst>
              <a:ext uri="{FF2B5EF4-FFF2-40B4-BE49-F238E27FC236}">
                <a16:creationId xmlns:a16="http://schemas.microsoft.com/office/drawing/2014/main" id="{727543F4-8A6E-4762-B32C-23578F55B650}"/>
              </a:ext>
            </a:extLst>
          </p:cNvPr>
          <p:cNvSpPr txBox="1"/>
          <p:nvPr/>
        </p:nvSpPr>
        <p:spPr>
          <a:xfrm>
            <a:off x="567968" y="4043089"/>
            <a:ext cx="33906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u="sng" dirty="0">
                <a:latin typeface="Times" panose="02020603050405020304" pitchFamily="18" charset="0"/>
                <a:cs typeface="Times" panose="02020603050405020304" pitchFamily="18" charset="0"/>
              </a:rPr>
              <a:t>Estimation:</a:t>
            </a:r>
            <a:r>
              <a:rPr lang="en-US" dirty="0">
                <a:latin typeface="Times" panose="02020603050405020304" pitchFamily="18" charset="0"/>
                <a:cs typeface="Times" panose="02020603050405020304" pitchFamily="18" charset="0"/>
              </a:rPr>
              <a:t> Risk-driven approach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2A18DBB5-E54B-4FE4-AFB3-8CE24DCC6FD8}"/>
              </a:ext>
            </a:extLst>
          </p:cNvPr>
          <p:cNvSpPr txBox="1"/>
          <p:nvPr/>
        </p:nvSpPr>
        <p:spPr>
          <a:xfrm>
            <a:off x="4927757" y="3904590"/>
            <a:ext cx="36482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u="sng" dirty="0">
                <a:latin typeface="Times" panose="02020603050405020304" pitchFamily="18" charset="0"/>
                <a:cs typeface="Times" panose="02020603050405020304" pitchFamily="18" charset="0"/>
              </a:rPr>
              <a:t>Verification:</a:t>
            </a:r>
            <a:r>
              <a:rPr lang="en-US" dirty="0">
                <a:latin typeface="Times" panose="02020603050405020304" pitchFamily="18" charset="0"/>
                <a:cs typeface="Times" panose="02020603050405020304" pitchFamily="18" charset="0"/>
              </a:rPr>
              <a:t> Historical data-driven approach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068D60F4-BBE6-4ACC-818B-BF0884EC8978}"/>
              </a:ext>
            </a:extLst>
          </p:cNvPr>
          <p:cNvSpPr txBox="1"/>
          <p:nvPr/>
        </p:nvSpPr>
        <p:spPr>
          <a:xfrm>
            <a:off x="567967" y="4550941"/>
            <a:ext cx="3618151" cy="128907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285750" indent="-285750" algn="l">
              <a:lnSpc>
                <a:spcPct val="150000"/>
              </a:lnSpc>
              <a:buFontTx/>
              <a:buChar char="-"/>
            </a:pPr>
            <a:r>
              <a:rPr lang="en-US" dirty="0">
                <a:solidFill>
                  <a:srgbClr val="FF0000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Conduct risk identification</a:t>
            </a:r>
            <a:r>
              <a:rPr lang="en-US" dirty="0">
                <a:latin typeface="Times" panose="02020603050405020304" pitchFamily="18" charset="0"/>
                <a:cs typeface="Times" panose="02020603050405020304" pitchFamily="18" charset="0"/>
              </a:rPr>
              <a:t> and </a:t>
            </a:r>
            <a:r>
              <a:rPr lang="en-US" dirty="0">
                <a:solidFill>
                  <a:srgbClr val="FF0000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estimate their impacts</a:t>
            </a:r>
            <a:r>
              <a:rPr lang="en-US" dirty="0">
                <a:latin typeface="Times" panose="02020603050405020304" pitchFamily="18" charset="0"/>
                <a:cs typeface="Times" panose="02020603050405020304" pitchFamily="18" charset="0"/>
              </a:rPr>
              <a:t> on construction contingency.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9B6F3013-ABA5-404A-B279-856C72BA31D8}"/>
              </a:ext>
            </a:extLst>
          </p:cNvPr>
          <p:cNvSpPr txBox="1"/>
          <p:nvPr/>
        </p:nvSpPr>
        <p:spPr>
          <a:xfrm>
            <a:off x="4957885" y="4550941"/>
            <a:ext cx="3648276" cy="128907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285750" indent="-285750" algn="l">
              <a:lnSpc>
                <a:spcPct val="150000"/>
              </a:lnSpc>
              <a:buFontTx/>
              <a:buChar char="-"/>
            </a:pPr>
            <a:r>
              <a:rPr lang="en-US" dirty="0">
                <a:solidFill>
                  <a:srgbClr val="FF0000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Backcheck</a:t>
            </a:r>
            <a:r>
              <a:rPr lang="en-US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dirty="0">
                <a:solidFill>
                  <a:srgbClr val="FF0000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the amounts </a:t>
            </a:r>
            <a:r>
              <a:rPr lang="en-US" dirty="0">
                <a:latin typeface="Times" panose="02020603050405020304" pitchFamily="18" charset="0"/>
                <a:cs typeface="Times" panose="02020603050405020304" pitchFamily="18" charset="0"/>
              </a:rPr>
              <a:t>from risk-driven estimating.</a:t>
            </a:r>
          </a:p>
          <a:p>
            <a:pPr marL="285750" indent="-285750" algn="l">
              <a:lnSpc>
                <a:spcPct val="150000"/>
              </a:lnSpc>
              <a:buFontTx/>
              <a:buChar char="-"/>
            </a:pPr>
            <a:r>
              <a:rPr lang="en-US" dirty="0">
                <a:latin typeface="Times" panose="02020603050405020304" pitchFamily="18" charset="0"/>
                <a:cs typeface="Times" panose="02020603050405020304" pitchFamily="18" charset="0"/>
              </a:rPr>
              <a:t>Evaluate certainty for verification.</a:t>
            </a:r>
          </a:p>
        </p:txBody>
      </p:sp>
      <p:sp>
        <p:nvSpPr>
          <p:cNvPr id="17" name="Arrow: Right 16">
            <a:extLst>
              <a:ext uri="{FF2B5EF4-FFF2-40B4-BE49-F238E27FC236}">
                <a16:creationId xmlns:a16="http://schemas.microsoft.com/office/drawing/2014/main" id="{74083496-5FE9-4141-890D-B11C1544C34C}"/>
              </a:ext>
            </a:extLst>
          </p:cNvPr>
          <p:cNvSpPr/>
          <p:nvPr/>
        </p:nvSpPr>
        <p:spPr>
          <a:xfrm>
            <a:off x="4265599" y="2693557"/>
            <a:ext cx="477157" cy="363019"/>
          </a:xfrm>
          <a:prstGeom prst="rightArrow">
            <a:avLst/>
          </a:prstGeom>
          <a:solidFill>
            <a:srgbClr val="002060"/>
          </a:solidFill>
          <a:ln>
            <a:noFill/>
          </a:ln>
        </p:spPr>
        <p:txBody>
          <a:bodyPr wrap="square" rtlCol="0" anchor="ctr">
            <a:noAutofit/>
          </a:bodyPr>
          <a:lstStyle/>
          <a:p>
            <a:pPr algn="ctr"/>
            <a:endParaRPr lang="en-US" dirty="0">
              <a:latin typeface="Helvetica" pitchFamily="2" charset="0"/>
            </a:endParaRPr>
          </a:p>
        </p:txBody>
      </p:sp>
      <p:sp>
        <p:nvSpPr>
          <p:cNvPr id="31" name="Content Placeholder 2">
            <a:extLst>
              <a:ext uri="{FF2B5EF4-FFF2-40B4-BE49-F238E27FC236}">
                <a16:creationId xmlns:a16="http://schemas.microsoft.com/office/drawing/2014/main" id="{C3D73890-5E78-4623-A6C7-2436C39FACEB}"/>
              </a:ext>
            </a:extLst>
          </p:cNvPr>
          <p:cNvSpPr txBox="1">
            <a:spLocks/>
          </p:cNvSpPr>
          <p:nvPr/>
        </p:nvSpPr>
        <p:spPr>
          <a:xfrm>
            <a:off x="1750017" y="16563"/>
            <a:ext cx="7393983" cy="36512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Helvetica" pitchFamily="2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Helvetica" pitchFamily="2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Helvetica" pitchFamily="2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Helvetica" pitchFamily="2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Helvetica" pitchFamily="2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Font typeface="Arial" panose="020B0604020202020204" pitchFamily="34" charset="0"/>
              <a:buNone/>
            </a:pPr>
            <a:r>
              <a:rPr lang="en-US" altLang="ko-KR" sz="1400" i="1"/>
              <a:t>6.</a:t>
            </a:r>
            <a:r>
              <a:rPr lang="ko-KR" altLang="en-US" sz="1400" i="1"/>
              <a:t> </a:t>
            </a:r>
            <a:r>
              <a:rPr lang="en-US" sz="1400"/>
              <a:t>Guidance on Historical Data-Driven Approach for Estimating Construction Contingencies</a:t>
            </a:r>
            <a:endParaRPr lang="en-US" sz="1400" i="1" dirty="0"/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1EA7DA40-FE6F-40CC-BE8C-55E7C787A939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1743" t="2026" r="982"/>
          <a:stretch/>
        </p:blipFill>
        <p:spPr>
          <a:xfrm>
            <a:off x="823539" y="1520452"/>
            <a:ext cx="3105477" cy="2185023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AB09BE8A-EF81-429B-BA4E-A0265A92F7D4}"/>
              </a:ext>
            </a:extLst>
          </p:cNvPr>
          <p:cNvSpPr/>
          <p:nvPr/>
        </p:nvSpPr>
        <p:spPr>
          <a:xfrm>
            <a:off x="3354225" y="2286000"/>
            <a:ext cx="574791" cy="1419475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txBody>
          <a:bodyPr wrap="square" rtlCol="0" anchor="ctr">
            <a:noAutofit/>
          </a:bodyPr>
          <a:lstStyle/>
          <a:p>
            <a:pPr algn="ctr"/>
            <a:endParaRPr lang="en-US" dirty="0">
              <a:latin typeface="Helvetica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993634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2F4003-6F7E-4CF6-9C6D-8A0CB86BD4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Construction Contingencies Tracking and Monitoring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60742CA-4DAF-4437-A832-8BDE7078B0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CAD1CC-3D4E-204A-B9A6-B313B9149B73}" type="slidenum">
              <a:rPr lang="en-US" smtClean="0"/>
              <a:t>29</a:t>
            </a:fld>
            <a:endParaRPr lang="en-US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4DBF9661-899B-3641-924D-76C6CF6F63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61104" y="21467"/>
            <a:ext cx="5782896" cy="365125"/>
          </a:xfrm>
        </p:spPr>
        <p:txBody>
          <a:bodyPr>
            <a:noAutofit/>
          </a:bodyPr>
          <a:lstStyle/>
          <a:p>
            <a:pPr marL="0" indent="0" algn="r">
              <a:buNone/>
            </a:pPr>
            <a:r>
              <a:rPr lang="en-US" altLang="ko-KR" sz="1400" i="1" dirty="0"/>
              <a:t>7.</a:t>
            </a:r>
            <a:r>
              <a:rPr lang="ko-KR" altLang="en-US" sz="1400" i="1" dirty="0"/>
              <a:t> </a:t>
            </a:r>
            <a:r>
              <a:rPr lang="en-US" sz="1400" dirty="0"/>
              <a:t>Guidance on Tracking and Monitoring Construction Contingencies</a:t>
            </a:r>
            <a:endParaRPr lang="en-US" sz="1400" i="1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88FA6D78-BDF2-2F40-B863-488EABA78AC2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759326" y="3870255"/>
            <a:ext cx="7628169" cy="2668658"/>
          </a:xfrm>
          <a:prstGeom prst="rect">
            <a:avLst/>
          </a:prstGeom>
          <a:noFill/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C74206E0-1E5E-419D-905D-BDA288FA7628}"/>
              </a:ext>
            </a:extLst>
          </p:cNvPr>
          <p:cNvSpPr txBox="1"/>
          <p:nvPr/>
        </p:nvSpPr>
        <p:spPr>
          <a:xfrm>
            <a:off x="770615" y="1743045"/>
            <a:ext cx="6392185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b="1" dirty="0">
                <a:latin typeface="Times" panose="02020603050405020304" pitchFamily="18" charset="0"/>
                <a:cs typeface="Times" panose="02020603050405020304" pitchFamily="18" charset="0"/>
              </a:rPr>
              <a:t>Major milestone meetings for tracking and monitoring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AA22C3CB-6533-46BB-AEAD-EFEE8CA1C00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2973486"/>
              </p:ext>
            </p:extLst>
          </p:nvPr>
        </p:nvGraphicFramePr>
        <p:xfrm>
          <a:off x="1075265" y="2467829"/>
          <a:ext cx="7312230" cy="9499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62446">
                  <a:extLst>
                    <a:ext uri="{9D8B030D-6E8A-4147-A177-3AD203B41FA5}">
                      <a16:colId xmlns:a16="http://schemas.microsoft.com/office/drawing/2014/main" val="3574123544"/>
                    </a:ext>
                  </a:extLst>
                </a:gridCol>
                <a:gridCol w="1462446">
                  <a:extLst>
                    <a:ext uri="{9D8B030D-6E8A-4147-A177-3AD203B41FA5}">
                      <a16:colId xmlns:a16="http://schemas.microsoft.com/office/drawing/2014/main" val="3884142074"/>
                    </a:ext>
                  </a:extLst>
                </a:gridCol>
                <a:gridCol w="1462446">
                  <a:extLst>
                    <a:ext uri="{9D8B030D-6E8A-4147-A177-3AD203B41FA5}">
                      <a16:colId xmlns:a16="http://schemas.microsoft.com/office/drawing/2014/main" val="4107376264"/>
                    </a:ext>
                  </a:extLst>
                </a:gridCol>
                <a:gridCol w="1462446">
                  <a:extLst>
                    <a:ext uri="{9D8B030D-6E8A-4147-A177-3AD203B41FA5}">
                      <a16:colId xmlns:a16="http://schemas.microsoft.com/office/drawing/2014/main" val="990707357"/>
                    </a:ext>
                  </a:extLst>
                </a:gridCol>
                <a:gridCol w="1462446">
                  <a:extLst>
                    <a:ext uri="{9D8B030D-6E8A-4147-A177-3AD203B41FA5}">
                      <a16:colId xmlns:a16="http://schemas.microsoft.com/office/drawing/2014/main" val="399587752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kern="1200" dirty="0">
                          <a:solidFill>
                            <a:schemeClr val="tx1"/>
                          </a:solidFill>
                          <a:effectLst/>
                          <a:latin typeface="Times" pitchFamily="2" charset="0"/>
                          <a:ea typeface="+mn-ea"/>
                          <a:cs typeface="+mn-cs"/>
                        </a:rPr>
                        <a:t>(a)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>
                          <a:solidFill>
                            <a:schemeClr val="tx1"/>
                          </a:solidFill>
                          <a:effectLst/>
                          <a:latin typeface="Times" pitchFamily="2" charset="0"/>
                          <a:ea typeface="+mn-ea"/>
                          <a:cs typeface="+mn-cs"/>
                        </a:rPr>
                        <a:t>(b)</a:t>
                      </a: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>
                          <a:solidFill>
                            <a:schemeClr val="tx1"/>
                          </a:solidFill>
                          <a:effectLst/>
                          <a:latin typeface="Times" pitchFamily="2" charset="0"/>
                          <a:ea typeface="+mn-ea"/>
                          <a:cs typeface="+mn-cs"/>
                        </a:rPr>
                        <a:t>(c)</a:t>
                      </a: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>
                          <a:solidFill>
                            <a:schemeClr val="tx1"/>
                          </a:solidFill>
                          <a:effectLst/>
                          <a:latin typeface="Times" pitchFamily="2" charset="0"/>
                          <a:ea typeface="+mn-ea"/>
                          <a:cs typeface="+mn-cs"/>
                        </a:rPr>
                        <a:t>(d)</a:t>
                      </a: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>
                          <a:solidFill>
                            <a:schemeClr val="tx1"/>
                          </a:solidFill>
                          <a:effectLst/>
                          <a:latin typeface="Times" pitchFamily="2" charset="0"/>
                          <a:ea typeface="+mn-ea"/>
                          <a:cs typeface="+mn-cs"/>
                        </a:rPr>
                        <a:t>(e)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19721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  <a:ea typeface="+mn-ea"/>
                          <a:cs typeface="Times" panose="02020603050405020304" pitchFamily="18" charset="0"/>
                        </a:rPr>
                        <a:t>End of project scoping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  <a:ea typeface="+mn-ea"/>
                          <a:cs typeface="Times" panose="02020603050405020304" pitchFamily="18" charset="0"/>
                        </a:rPr>
                        <a:t>30% design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  <a:ea typeface="+mn-ea"/>
                          <a:cs typeface="Times" panose="02020603050405020304" pitchFamily="18" charset="0"/>
                        </a:rPr>
                        <a:t>60% design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  <a:ea typeface="+mn-ea"/>
                          <a:cs typeface="Times" panose="02020603050405020304" pitchFamily="18" charset="0"/>
                        </a:rPr>
                        <a:t>90% design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  <a:ea typeface="+mn-ea"/>
                          <a:cs typeface="Times" panose="02020603050405020304" pitchFamily="18" charset="0"/>
                        </a:rPr>
                        <a:t>Construction completion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39330030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522624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A7E979-81F6-41D7-9D9D-EE8BC45929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?  - </a:t>
            </a:r>
            <a:r>
              <a:rPr lang="en-US" i="1" dirty="0"/>
              <a:t>Construction Cost Certainty !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B1CED43-0751-4B59-BF48-5A59ECE9AC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CAD1CC-3D4E-204A-B9A6-B313B9149B73}" type="slidenum">
              <a:rPr lang="en-US" smtClean="0"/>
              <a:t>3</a:t>
            </a:fld>
            <a:endParaRPr lang="en-US"/>
          </a:p>
        </p:txBody>
      </p:sp>
      <p:sp>
        <p:nvSpPr>
          <p:cNvPr id="5" name="모서리가 둥근 직사각형 253">
            <a:extLst>
              <a:ext uri="{FF2B5EF4-FFF2-40B4-BE49-F238E27FC236}">
                <a16:creationId xmlns:a16="http://schemas.microsoft.com/office/drawing/2014/main" id="{F3499FB2-758F-4A01-9A1F-25F34260326C}"/>
              </a:ext>
            </a:extLst>
          </p:cNvPr>
          <p:cNvSpPr/>
          <p:nvPr/>
        </p:nvSpPr>
        <p:spPr>
          <a:xfrm rot="16200000">
            <a:off x="4398802" y="-2026643"/>
            <a:ext cx="412044" cy="8475687"/>
          </a:xfrm>
          <a:prstGeom prst="roundRect">
            <a:avLst>
              <a:gd name="adj" fmla="val 7119"/>
            </a:avLst>
          </a:prstGeom>
          <a:gradFill>
            <a:gsLst>
              <a:gs pos="99000">
                <a:schemeClr val="tx1">
                  <a:lumMod val="65000"/>
                  <a:lumOff val="35000"/>
                </a:schemeClr>
              </a:gs>
              <a:gs pos="0">
                <a:schemeClr val="tx1">
                  <a:lumMod val="65000"/>
                  <a:lumOff val="35000"/>
                  <a:alpha val="66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 dirty="0">
              <a:latin typeface="Apple SD Gothic Neo" panose="02000300000000000000" pitchFamily="2" charset="-127"/>
              <a:ea typeface="Apple SD Gothic Neo" panose="02000300000000000000" pitchFamily="2" charset="-127"/>
              <a:cs typeface="Arial" panose="020B0604020202020204" pitchFamily="34" charset="0"/>
            </a:endParaRPr>
          </a:p>
        </p:txBody>
      </p:sp>
      <p:sp>
        <p:nvSpPr>
          <p:cNvPr id="6" name="갈매기형 수장[C] 267">
            <a:extLst>
              <a:ext uri="{FF2B5EF4-FFF2-40B4-BE49-F238E27FC236}">
                <a16:creationId xmlns:a16="http://schemas.microsoft.com/office/drawing/2014/main" id="{ACB15704-AFE7-4B92-9E99-1FCEEF23F75B}"/>
              </a:ext>
            </a:extLst>
          </p:cNvPr>
          <p:cNvSpPr/>
          <p:nvPr/>
        </p:nvSpPr>
        <p:spPr>
          <a:xfrm>
            <a:off x="4686740" y="1994789"/>
            <a:ext cx="319444" cy="432910"/>
          </a:xfrm>
          <a:prstGeom prst="chevron">
            <a:avLst>
              <a:gd name="adj" fmla="val 75222"/>
            </a:avLst>
          </a:prstGeom>
          <a:solidFill>
            <a:schemeClr val="bg1"/>
          </a:solidFill>
          <a:ln w="6350">
            <a:solidFill>
              <a:schemeClr val="bg1"/>
            </a:solidFill>
          </a:ln>
          <a:effectLst>
            <a:innerShdw blurRad="381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>
              <a:solidFill>
                <a:schemeClr val="tx1"/>
              </a:solidFill>
              <a:latin typeface="Apple SD Gothic Neo" panose="02000300000000000000" pitchFamily="2" charset="-127"/>
              <a:ea typeface="Apple SD Gothic Neo" panose="02000300000000000000" pitchFamily="2" charset="-127"/>
              <a:cs typeface="Arial" panose="020B0604020202020204" pitchFamily="34" charset="0"/>
            </a:endParaRPr>
          </a:p>
        </p:txBody>
      </p:sp>
      <p:sp>
        <p:nvSpPr>
          <p:cNvPr id="7" name="갈매기형 수장[C] 269">
            <a:extLst>
              <a:ext uri="{FF2B5EF4-FFF2-40B4-BE49-F238E27FC236}">
                <a16:creationId xmlns:a16="http://schemas.microsoft.com/office/drawing/2014/main" id="{A1AA0816-CA03-419E-A1D9-E7FA0A56C85F}"/>
              </a:ext>
            </a:extLst>
          </p:cNvPr>
          <p:cNvSpPr/>
          <p:nvPr/>
        </p:nvSpPr>
        <p:spPr>
          <a:xfrm>
            <a:off x="6602849" y="1994789"/>
            <a:ext cx="319444" cy="432910"/>
          </a:xfrm>
          <a:prstGeom prst="chevron">
            <a:avLst>
              <a:gd name="adj" fmla="val 75222"/>
            </a:avLst>
          </a:prstGeom>
          <a:solidFill>
            <a:schemeClr val="bg1"/>
          </a:solidFill>
          <a:ln w="6350">
            <a:solidFill>
              <a:schemeClr val="bg1"/>
            </a:solidFill>
          </a:ln>
          <a:effectLst>
            <a:innerShdw blurRad="381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>
              <a:solidFill>
                <a:schemeClr val="tx1"/>
              </a:solidFill>
              <a:latin typeface="Apple SD Gothic Neo" panose="02000300000000000000" pitchFamily="2" charset="-127"/>
              <a:ea typeface="Apple SD Gothic Neo" panose="02000300000000000000" pitchFamily="2" charset="-127"/>
              <a:cs typeface="Arial" panose="020B0604020202020204" pitchFamily="34" charset="0"/>
            </a:endParaRPr>
          </a:p>
        </p:txBody>
      </p:sp>
      <p:sp>
        <p:nvSpPr>
          <p:cNvPr id="8" name="갈매기형 수장[C] 267">
            <a:extLst>
              <a:ext uri="{FF2B5EF4-FFF2-40B4-BE49-F238E27FC236}">
                <a16:creationId xmlns:a16="http://schemas.microsoft.com/office/drawing/2014/main" id="{1FCF7999-184B-4590-B33A-25236A4310D2}"/>
              </a:ext>
            </a:extLst>
          </p:cNvPr>
          <p:cNvSpPr/>
          <p:nvPr/>
        </p:nvSpPr>
        <p:spPr>
          <a:xfrm>
            <a:off x="2770631" y="1994789"/>
            <a:ext cx="319444" cy="432910"/>
          </a:xfrm>
          <a:prstGeom prst="chevron">
            <a:avLst>
              <a:gd name="adj" fmla="val 75222"/>
            </a:avLst>
          </a:prstGeom>
          <a:solidFill>
            <a:schemeClr val="bg1"/>
          </a:solidFill>
          <a:ln w="6350">
            <a:solidFill>
              <a:schemeClr val="bg1"/>
            </a:solidFill>
          </a:ln>
          <a:effectLst>
            <a:innerShdw blurRad="381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>
              <a:solidFill>
                <a:schemeClr val="tx1"/>
              </a:solidFill>
              <a:latin typeface="Apple SD Gothic Neo" panose="02000300000000000000" pitchFamily="2" charset="-127"/>
              <a:ea typeface="Apple SD Gothic Neo" panose="02000300000000000000" pitchFamily="2" charset="-127"/>
              <a:cs typeface="Arial" panose="020B060402020202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F91E806-1455-45C1-A01D-25AF014E1A33}"/>
              </a:ext>
            </a:extLst>
          </p:cNvPr>
          <p:cNvSpPr txBox="1"/>
          <p:nvPr/>
        </p:nvSpPr>
        <p:spPr>
          <a:xfrm>
            <a:off x="249377" y="2057355"/>
            <a:ext cx="24347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ko-Kore-KR" sz="1400" b="1" dirty="0">
                <a:ln>
                  <a:solidFill>
                    <a:schemeClr val="bg1">
                      <a:alpha val="20000"/>
                    </a:schemeClr>
                  </a:solidFill>
                </a:ln>
                <a:solidFill>
                  <a:schemeClr val="bg1"/>
                </a:solidFill>
                <a:latin typeface="Apple SD Gothic Neo" panose="02000300000000000000" pitchFamily="2" charset="-127"/>
                <a:ea typeface="Apple SD Gothic Neo" panose="02000300000000000000" pitchFamily="2" charset="-127"/>
                <a:cs typeface="Arial" panose="020B0604020202020204" pitchFamily="34" charset="0"/>
              </a:rPr>
              <a:t>Planning &amp;Programming</a:t>
            </a:r>
            <a:endParaRPr kumimoji="1" lang="ko-Kore-KR" altLang="en-US" sz="1400" b="1" dirty="0">
              <a:ln>
                <a:solidFill>
                  <a:schemeClr val="bg1">
                    <a:alpha val="20000"/>
                  </a:schemeClr>
                </a:solidFill>
              </a:ln>
              <a:solidFill>
                <a:schemeClr val="bg1"/>
              </a:solidFill>
              <a:latin typeface="Apple SD Gothic Neo" panose="02000300000000000000" pitchFamily="2" charset="-127"/>
              <a:ea typeface="Apple SD Gothic Neo" panose="02000300000000000000" pitchFamily="2" charset="-127"/>
              <a:cs typeface="Arial" panose="020B0604020202020204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AAFC7EC-3963-4897-82FD-9E10A9DF38BE}"/>
              </a:ext>
            </a:extLst>
          </p:cNvPr>
          <p:cNvSpPr txBox="1"/>
          <p:nvPr/>
        </p:nvSpPr>
        <p:spPr>
          <a:xfrm>
            <a:off x="2971636" y="2057355"/>
            <a:ext cx="19492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ko-Kore-KR" sz="1400" b="1" dirty="0">
                <a:ln>
                  <a:solidFill>
                    <a:schemeClr val="bg1">
                      <a:alpha val="20000"/>
                    </a:schemeClr>
                  </a:solidFill>
                </a:ln>
                <a:solidFill>
                  <a:schemeClr val="bg1"/>
                </a:solidFill>
                <a:latin typeface="Apple SD Gothic Neo" panose="02000300000000000000" pitchFamily="2" charset="-127"/>
                <a:ea typeface="Apple SD Gothic Neo" panose="02000300000000000000" pitchFamily="2" charset="-127"/>
                <a:cs typeface="Arial" panose="020B0604020202020204" pitchFamily="34" charset="0"/>
              </a:rPr>
              <a:t>Preliminary Design</a:t>
            </a:r>
            <a:endParaRPr kumimoji="1" lang="ko-Kore-KR" altLang="en-US" sz="1400" b="1" dirty="0">
              <a:ln>
                <a:solidFill>
                  <a:schemeClr val="bg1">
                    <a:alpha val="20000"/>
                  </a:schemeClr>
                </a:solidFill>
              </a:ln>
              <a:solidFill>
                <a:schemeClr val="bg1"/>
              </a:solidFill>
              <a:latin typeface="Apple SD Gothic Neo" panose="02000300000000000000" pitchFamily="2" charset="-127"/>
              <a:ea typeface="Apple SD Gothic Neo" panose="02000300000000000000" pitchFamily="2" charset="-127"/>
              <a:cs typeface="Arial" panose="020B0604020202020204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E608C45-5815-4A41-BE89-97DEFFBF3D7D}"/>
              </a:ext>
            </a:extLst>
          </p:cNvPr>
          <p:cNvSpPr txBox="1"/>
          <p:nvPr/>
        </p:nvSpPr>
        <p:spPr>
          <a:xfrm>
            <a:off x="4937455" y="2057355"/>
            <a:ext cx="175630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ko-Kore-KR" sz="1400" b="1" dirty="0">
                <a:ln>
                  <a:solidFill>
                    <a:schemeClr val="bg1">
                      <a:alpha val="20000"/>
                    </a:schemeClr>
                  </a:solidFill>
                </a:ln>
                <a:solidFill>
                  <a:schemeClr val="bg1"/>
                </a:solidFill>
                <a:latin typeface="Apple SD Gothic Neo" panose="02000300000000000000" pitchFamily="2" charset="-127"/>
                <a:ea typeface="Apple SD Gothic Neo" panose="02000300000000000000" pitchFamily="2" charset="-127"/>
                <a:cs typeface="Arial" panose="020B0604020202020204" pitchFamily="34" charset="0"/>
              </a:rPr>
              <a:t>Final Design</a:t>
            </a:r>
            <a:endParaRPr kumimoji="1" lang="ko-Kore-KR" altLang="en-US" sz="1400" b="1" dirty="0">
              <a:ln>
                <a:solidFill>
                  <a:schemeClr val="bg1">
                    <a:alpha val="20000"/>
                  </a:schemeClr>
                </a:solidFill>
              </a:ln>
              <a:solidFill>
                <a:schemeClr val="bg1"/>
              </a:solidFill>
              <a:latin typeface="Apple SD Gothic Neo" panose="02000300000000000000" pitchFamily="2" charset="-127"/>
              <a:ea typeface="Apple SD Gothic Neo" panose="02000300000000000000" pitchFamily="2" charset="-127"/>
              <a:cs typeface="Arial" panose="020B0604020202020204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6684DB1-43EF-40FF-9B33-4EE156963948}"/>
              </a:ext>
            </a:extLst>
          </p:cNvPr>
          <p:cNvSpPr txBox="1"/>
          <p:nvPr/>
        </p:nvSpPr>
        <p:spPr>
          <a:xfrm>
            <a:off x="6936594" y="2057355"/>
            <a:ext cx="16772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ko-Kore-KR" sz="1400" b="1" dirty="0">
                <a:ln>
                  <a:solidFill>
                    <a:schemeClr val="bg1">
                      <a:alpha val="20000"/>
                    </a:schemeClr>
                  </a:solidFill>
                </a:ln>
                <a:solidFill>
                  <a:schemeClr val="bg1"/>
                </a:solidFill>
                <a:latin typeface="Apple SD Gothic Neo" panose="02000300000000000000" pitchFamily="2" charset="-127"/>
                <a:ea typeface="Apple SD Gothic Neo" panose="02000300000000000000" pitchFamily="2" charset="-127"/>
                <a:cs typeface="Arial" panose="020B0604020202020204" pitchFamily="34" charset="0"/>
              </a:rPr>
              <a:t>Construction</a:t>
            </a:r>
            <a:endParaRPr kumimoji="1" lang="ko-Kore-KR" altLang="en-US" sz="1400" b="1" dirty="0">
              <a:ln>
                <a:solidFill>
                  <a:schemeClr val="bg1">
                    <a:alpha val="20000"/>
                  </a:schemeClr>
                </a:solidFill>
              </a:ln>
              <a:solidFill>
                <a:schemeClr val="bg1"/>
              </a:solidFill>
              <a:latin typeface="Apple SD Gothic Neo" panose="02000300000000000000" pitchFamily="2" charset="-127"/>
              <a:ea typeface="Apple SD Gothic Neo" panose="02000300000000000000" pitchFamily="2" charset="-127"/>
              <a:cs typeface="Arial" panose="020B0604020202020204" pitchFamily="34" charset="0"/>
            </a:endParaRPr>
          </a:p>
        </p:txBody>
      </p:sp>
      <p:sp>
        <p:nvSpPr>
          <p:cNvPr id="16" name="직사각형 24">
            <a:extLst>
              <a:ext uri="{FF2B5EF4-FFF2-40B4-BE49-F238E27FC236}">
                <a16:creationId xmlns:a16="http://schemas.microsoft.com/office/drawing/2014/main" id="{767F467E-7DF7-42CF-801E-85B45D457E77}"/>
              </a:ext>
            </a:extLst>
          </p:cNvPr>
          <p:cNvSpPr/>
          <p:nvPr/>
        </p:nvSpPr>
        <p:spPr>
          <a:xfrm>
            <a:off x="7139168" y="2767848"/>
            <a:ext cx="145540" cy="537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ore-KR" altLang="en-US">
              <a:latin typeface="Apple SD Gothic Neo" panose="02000300000000000000" pitchFamily="2" charset="-127"/>
              <a:ea typeface="Apple SD Gothic Neo" panose="02000300000000000000" pitchFamily="2" charset="-127"/>
            </a:endParaRPr>
          </a:p>
        </p:txBody>
      </p:sp>
      <p:sp>
        <p:nvSpPr>
          <p:cNvPr id="17" name="직사각형 25">
            <a:extLst>
              <a:ext uri="{FF2B5EF4-FFF2-40B4-BE49-F238E27FC236}">
                <a16:creationId xmlns:a16="http://schemas.microsoft.com/office/drawing/2014/main" id="{6E126201-655A-48CD-BF62-08BEA4900214}"/>
              </a:ext>
            </a:extLst>
          </p:cNvPr>
          <p:cNvSpPr/>
          <p:nvPr/>
        </p:nvSpPr>
        <p:spPr>
          <a:xfrm>
            <a:off x="7741844" y="2651392"/>
            <a:ext cx="145540" cy="537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ore-KR" altLang="en-US">
              <a:latin typeface="Apple SD Gothic Neo" panose="02000300000000000000" pitchFamily="2" charset="-127"/>
              <a:ea typeface="Apple SD Gothic Neo" panose="02000300000000000000" pitchFamily="2" charset="-127"/>
            </a:endParaRPr>
          </a:p>
        </p:txBody>
      </p:sp>
      <p:sp>
        <p:nvSpPr>
          <p:cNvPr id="18" name="직사각형 26">
            <a:extLst>
              <a:ext uri="{FF2B5EF4-FFF2-40B4-BE49-F238E27FC236}">
                <a16:creationId xmlns:a16="http://schemas.microsoft.com/office/drawing/2014/main" id="{A6B88427-0106-494A-B8C3-3522C91FF4A1}"/>
              </a:ext>
            </a:extLst>
          </p:cNvPr>
          <p:cNvSpPr/>
          <p:nvPr/>
        </p:nvSpPr>
        <p:spPr>
          <a:xfrm>
            <a:off x="7741844" y="2526308"/>
            <a:ext cx="145540" cy="537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ore-KR" altLang="en-US">
              <a:latin typeface="Apple SD Gothic Neo" panose="02000300000000000000" pitchFamily="2" charset="-127"/>
              <a:ea typeface="Apple SD Gothic Neo" panose="02000300000000000000" pitchFamily="2" charset="-127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C7AE5426-1985-4BEB-B4C5-EB5B6E3F35C1}"/>
              </a:ext>
            </a:extLst>
          </p:cNvPr>
          <p:cNvSpPr/>
          <p:nvPr/>
        </p:nvSpPr>
        <p:spPr>
          <a:xfrm>
            <a:off x="366980" y="1537504"/>
            <a:ext cx="2500911" cy="369332"/>
          </a:xfrm>
          <a:prstGeom prst="rect">
            <a:avLst/>
          </a:prstGeom>
          <a:solidFill>
            <a:schemeClr val="accent5"/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n-US" dirty="0">
                <a:latin typeface="Helvetica" pitchFamily="2" charset="0"/>
              </a:rPr>
              <a:t>Scoping Phase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0071FE28-7D7E-4ED8-89A2-9EE00217422B}"/>
              </a:ext>
            </a:extLst>
          </p:cNvPr>
          <p:cNvSpPr txBox="1"/>
          <p:nvPr/>
        </p:nvSpPr>
        <p:spPr>
          <a:xfrm>
            <a:off x="2588871" y="2705180"/>
            <a:ext cx="36351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3200" b="1" dirty="0">
                <a:latin typeface="Helvetica" pitchFamily="2" charset="0"/>
              </a:rPr>
              <a:t>$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43E627BE-4761-4DDA-8CD6-190DA8EE3A6E}"/>
              </a:ext>
            </a:extLst>
          </p:cNvPr>
          <p:cNvSpPr txBox="1"/>
          <p:nvPr/>
        </p:nvSpPr>
        <p:spPr>
          <a:xfrm>
            <a:off x="6457950" y="2700375"/>
            <a:ext cx="36351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3200" b="1" dirty="0">
                <a:solidFill>
                  <a:srgbClr val="0000FF"/>
                </a:solidFill>
                <a:latin typeface="Helvetica" pitchFamily="2" charset="0"/>
              </a:rPr>
              <a:t>$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4D7B0385-6398-4B80-805E-3924B572C11C}"/>
              </a:ext>
            </a:extLst>
          </p:cNvPr>
          <p:cNvSpPr txBox="1"/>
          <p:nvPr/>
        </p:nvSpPr>
        <p:spPr>
          <a:xfrm>
            <a:off x="8660908" y="2643451"/>
            <a:ext cx="36351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3200" b="1" dirty="0">
                <a:solidFill>
                  <a:srgbClr val="C00000"/>
                </a:solidFill>
                <a:latin typeface="Helvetica" pitchFamily="2" charset="0"/>
              </a:rPr>
              <a:t>$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695E03D4-D640-483F-9ACF-FFA04FBE00B9}"/>
              </a:ext>
            </a:extLst>
          </p:cNvPr>
          <p:cNvSpPr txBox="1"/>
          <p:nvPr/>
        </p:nvSpPr>
        <p:spPr>
          <a:xfrm>
            <a:off x="2409257" y="3352460"/>
            <a:ext cx="162404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dirty="0">
                <a:latin typeface="Helvetica" pitchFamily="2" charset="0"/>
              </a:rPr>
              <a:t>Early Estimate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F12FAF58-704D-40F0-81B6-CA524B73F00F}"/>
              </a:ext>
            </a:extLst>
          </p:cNvPr>
          <p:cNvSpPr txBox="1"/>
          <p:nvPr/>
        </p:nvSpPr>
        <p:spPr>
          <a:xfrm>
            <a:off x="6231019" y="3321698"/>
            <a:ext cx="162404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dirty="0">
                <a:latin typeface="Helvetica" pitchFamily="2" charset="0"/>
              </a:rPr>
              <a:t>Engineer’s Estimate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9BD8B37F-81A7-4148-8564-0F18975096FD}"/>
              </a:ext>
            </a:extLst>
          </p:cNvPr>
          <p:cNvSpPr txBox="1"/>
          <p:nvPr/>
        </p:nvSpPr>
        <p:spPr>
          <a:xfrm>
            <a:off x="8322463" y="3343971"/>
            <a:ext cx="10404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dirty="0">
                <a:latin typeface="Helvetica" pitchFamily="2" charset="0"/>
              </a:rPr>
              <a:t>Actual Cost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0FBB2D41-8402-4913-9903-932A136E29D2}"/>
              </a:ext>
            </a:extLst>
          </p:cNvPr>
          <p:cNvSpPr txBox="1"/>
          <p:nvPr/>
        </p:nvSpPr>
        <p:spPr>
          <a:xfrm>
            <a:off x="249377" y="4492869"/>
            <a:ext cx="8411531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dirty="0">
                <a:latin typeface="Helvetica" pitchFamily="2" charset="0"/>
              </a:rPr>
              <a:t>Significant variation between early estimate and construction costs may lead to delaying, adding, or cancelling projects. Reallocation of funds or additional funds are needed.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endParaRPr lang="en-US" dirty="0">
              <a:latin typeface="Helvetica" pitchFamily="2" charset="0"/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dirty="0">
                <a:latin typeface="Helvetica" pitchFamily="2" charset="0"/>
              </a:rPr>
              <a:t>Use of contingency factors is a good approach to addressing potential cost risks</a:t>
            </a:r>
            <a:br>
              <a:rPr lang="en-US" dirty="0">
                <a:latin typeface="Helvetica" pitchFamily="2" charset="0"/>
              </a:rPr>
            </a:br>
            <a:endParaRPr lang="en-US" dirty="0">
              <a:latin typeface="Helvetica" pitchFamily="2" charset="0"/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C00000"/>
                </a:solidFill>
                <a:latin typeface="Helvetica" pitchFamily="2" charset="0"/>
              </a:rPr>
              <a:t>Inconsistent and inaccurate application of contingency factors is a problem. </a:t>
            </a:r>
          </a:p>
        </p:txBody>
      </p:sp>
    </p:spTree>
    <p:extLst>
      <p:ext uri="{BB962C8B-B14F-4D97-AF65-F5344CB8AC3E}">
        <p14:creationId xmlns:p14="http://schemas.microsoft.com/office/powerpoint/2010/main" val="370679809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2F4003-6F7E-4CF6-9C6D-8A0CB86BD4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Iterative Process for Tracking and Monitoring Construction Contingencies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60742CA-4DAF-4437-A832-8BDE7078B0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CAD1CC-3D4E-204A-B9A6-B313B9149B73}" type="slidenum">
              <a:rPr lang="en-US" smtClean="0"/>
              <a:t>30</a:t>
            </a:fld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448AC7A-F316-47DB-9BC1-1BDE7B5072C5}"/>
              </a:ext>
            </a:extLst>
          </p:cNvPr>
          <p:cNvSpPr txBox="1"/>
          <p:nvPr/>
        </p:nvSpPr>
        <p:spPr>
          <a:xfrm>
            <a:off x="1297900" y="5917782"/>
            <a:ext cx="6471999" cy="45807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dirty="0">
                <a:latin typeface="Times" panose="02020603050405020304" pitchFamily="18" charset="0"/>
                <a:cs typeface="Times" panose="02020603050405020304" pitchFamily="18" charset="0"/>
              </a:rPr>
              <a:t>&lt;MS Excel tool interface for contingency tracking and monitoring&gt;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72C36145-63C6-44C4-A0E3-2E5A47B05D1F}"/>
              </a:ext>
            </a:extLst>
          </p:cNvPr>
          <p:cNvSpPr txBox="1">
            <a:spLocks/>
          </p:cNvSpPr>
          <p:nvPr/>
        </p:nvSpPr>
        <p:spPr>
          <a:xfrm>
            <a:off x="3361104" y="21467"/>
            <a:ext cx="5782896" cy="36512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Helvetica" pitchFamily="2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Helvetica" pitchFamily="2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Helvetica" pitchFamily="2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Helvetica" pitchFamily="2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Helvetica" pitchFamily="2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Font typeface="Arial" panose="020B0604020202020204" pitchFamily="34" charset="0"/>
              <a:buNone/>
            </a:pPr>
            <a:r>
              <a:rPr lang="en-US" altLang="ko-KR" sz="1400" i="1"/>
              <a:t>7.</a:t>
            </a:r>
            <a:r>
              <a:rPr lang="ko-KR" altLang="en-US" sz="1400" i="1"/>
              <a:t> </a:t>
            </a:r>
            <a:r>
              <a:rPr lang="en-US" sz="1400"/>
              <a:t>Guidance on Tracking and Monitoring Construction Contingencies</a:t>
            </a:r>
            <a:endParaRPr lang="en-US" sz="1400" i="1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A178E76-0BCE-404F-93A3-2F2C123C7306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091101" y="1568462"/>
            <a:ext cx="4885596" cy="4349320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93885086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2F4003-6F7E-4CF6-9C6D-8A0CB86BD4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Continuous Improvement of Construction Contingency Estimating Process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60742CA-4DAF-4437-A832-8BDE7078B0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CAD1CC-3D4E-204A-B9A6-B313B9149B73}" type="slidenum">
              <a:rPr lang="en-US" smtClean="0"/>
              <a:t>31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B6009E7-DF99-494A-8976-510A6F67C5DB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1933792" y="1649009"/>
            <a:ext cx="5189332" cy="4052912"/>
          </a:xfrm>
          <a:prstGeom prst="rect">
            <a:avLst/>
          </a:prstGeom>
          <a:noFill/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C0DBBC94-088B-4E74-9727-11860952BFCA}"/>
              </a:ext>
            </a:extLst>
          </p:cNvPr>
          <p:cNvSpPr txBox="1"/>
          <p:nvPr/>
        </p:nvSpPr>
        <p:spPr>
          <a:xfrm>
            <a:off x="439945" y="5783976"/>
            <a:ext cx="8187910" cy="4633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dirty="0">
                <a:latin typeface="Times" panose="02020603050405020304" pitchFamily="18" charset="0"/>
                <a:cs typeface="Times" panose="02020603050405020304" pitchFamily="18" charset="0"/>
              </a:rPr>
              <a:t>&lt;Process for feedback loop for construction contingency estimating&gt;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6FFCC3CA-663B-4DC8-BA15-DA829B22D36A}"/>
              </a:ext>
            </a:extLst>
          </p:cNvPr>
          <p:cNvSpPr txBox="1">
            <a:spLocks/>
          </p:cNvSpPr>
          <p:nvPr/>
        </p:nvSpPr>
        <p:spPr>
          <a:xfrm>
            <a:off x="3361104" y="21467"/>
            <a:ext cx="5782896" cy="36512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Helvetica" pitchFamily="2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Helvetica" pitchFamily="2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Helvetica" pitchFamily="2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Helvetica" pitchFamily="2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Helvetica" pitchFamily="2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Font typeface="Arial" panose="020B0604020202020204" pitchFamily="34" charset="0"/>
              <a:buNone/>
            </a:pPr>
            <a:r>
              <a:rPr lang="en-US" altLang="ko-KR" sz="1400" i="1"/>
              <a:t>7.</a:t>
            </a:r>
            <a:r>
              <a:rPr lang="ko-KR" altLang="en-US" sz="1400" i="1"/>
              <a:t> </a:t>
            </a:r>
            <a:r>
              <a:rPr lang="en-US" sz="1400"/>
              <a:t>Guidance on Tracking and Monitoring Construction Contingencies</a:t>
            </a:r>
            <a:endParaRPr lang="en-US" sz="1400" i="1" dirty="0"/>
          </a:p>
        </p:txBody>
      </p:sp>
    </p:spTree>
    <p:extLst>
      <p:ext uri="{BB962C8B-B14F-4D97-AF65-F5344CB8AC3E}">
        <p14:creationId xmlns:p14="http://schemas.microsoft.com/office/powerpoint/2010/main" val="145174980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5F6BD59-2D53-C2DA-634A-78E2F6E32A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CAD1CC-3D4E-204A-B9A6-B313B9149B73}" type="slidenum">
              <a:rPr lang="en-US" smtClean="0"/>
              <a:t>32</a:t>
            </a:fld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A07D91C-E65F-8245-5E4C-D5511850F39D}"/>
              </a:ext>
            </a:extLst>
          </p:cNvPr>
          <p:cNvSpPr/>
          <p:nvPr/>
        </p:nvSpPr>
        <p:spPr>
          <a:xfrm>
            <a:off x="628650" y="2093109"/>
            <a:ext cx="7886700" cy="3345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800"/>
              </a:spcAft>
            </a:pPr>
            <a:r>
              <a:rPr lang="en-US" sz="4400" i="1" dirty="0">
                <a:latin typeface="Helvetica" pitchFamily="2" charset="0"/>
              </a:rPr>
              <a:t>Feedback to </a:t>
            </a:r>
            <a:r>
              <a:rPr lang="en-US" sz="4400" i="1" dirty="0">
                <a:latin typeface="Helvetica" pitchFamily="2" charset="0"/>
                <a:hlinkClick r:id="rId3"/>
              </a:rPr>
              <a:t>djeong@tamu.edu</a:t>
            </a:r>
            <a:endParaRPr lang="en-US" sz="4400" i="1" dirty="0">
              <a:latin typeface="Helvetica" pitchFamily="2" charset="0"/>
            </a:endParaRPr>
          </a:p>
          <a:p>
            <a:pPr algn="ctr">
              <a:lnSpc>
                <a:spcPct val="115000"/>
              </a:lnSpc>
              <a:spcAft>
                <a:spcPts val="800"/>
              </a:spcAft>
            </a:pPr>
            <a:endParaRPr lang="en-US" sz="4400" i="1" dirty="0">
              <a:latin typeface="Helvetica" pitchFamily="2" charset="0"/>
            </a:endParaRPr>
          </a:p>
          <a:p>
            <a:pPr algn="ctr">
              <a:lnSpc>
                <a:spcPct val="115000"/>
              </a:lnSpc>
              <a:spcAft>
                <a:spcPts val="800"/>
              </a:spcAft>
            </a:pPr>
            <a:endParaRPr lang="en-US" sz="4400" i="1" dirty="0">
              <a:latin typeface="Helvetica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17703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2F4003-6F7E-4CF6-9C6D-8A0CB86BD4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NCHRP Research Report 1025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60742CA-4DAF-4437-A832-8BDE7078B0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CAD1CC-3D4E-204A-B9A6-B313B9149B73}" type="slidenum">
              <a:rPr lang="en-US" smtClean="0"/>
              <a:t>4</a:t>
            </a:fld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D26AECA-4675-9B4C-A290-ADD51D80353B}"/>
              </a:ext>
            </a:extLst>
          </p:cNvPr>
          <p:cNvSpPr/>
          <p:nvPr/>
        </p:nvSpPr>
        <p:spPr>
          <a:xfrm>
            <a:off x="628650" y="2093109"/>
            <a:ext cx="7886700" cy="36592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800"/>
              </a:spcAft>
            </a:pPr>
            <a:r>
              <a:rPr lang="en-US" sz="2400" i="1" dirty="0">
                <a:latin typeface="Helvetica" pitchFamily="2" charset="0"/>
              </a:rPr>
              <a:t>﻿A guidebook for developing early estimates of contingency factors for common project-related risks that affect construction costs. </a:t>
            </a:r>
          </a:p>
          <a:p>
            <a:pPr algn="just">
              <a:lnSpc>
                <a:spcPct val="115000"/>
              </a:lnSpc>
              <a:spcAft>
                <a:spcPts val="800"/>
              </a:spcAft>
            </a:pPr>
            <a:endParaRPr lang="en-US" sz="2400" i="1" dirty="0">
              <a:latin typeface="Helvetica" pitchFamily="2" charset="0"/>
            </a:endParaRPr>
          </a:p>
          <a:p>
            <a:pPr algn="just">
              <a:lnSpc>
                <a:spcPct val="115000"/>
              </a:lnSpc>
              <a:spcAft>
                <a:spcPts val="800"/>
              </a:spcAft>
            </a:pPr>
            <a:r>
              <a:rPr lang="en-US" sz="2400" i="1" dirty="0">
                <a:latin typeface="Helvetica" pitchFamily="2" charset="0"/>
              </a:rPr>
              <a:t>The report will be of interest to those at state DOTs who are responsible for developing early construction cost estimates for projects, as well as for those who track program-level construction costs.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73DB3400-EE48-48B1-A502-9015958763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85404" y="7232"/>
            <a:ext cx="1858596" cy="365125"/>
          </a:xfr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en-US" altLang="ko-KR" sz="1400" i="1" dirty="0"/>
              <a:t>1.</a:t>
            </a:r>
            <a:r>
              <a:rPr lang="ko-KR" altLang="en-US" sz="1400" i="1" dirty="0"/>
              <a:t> </a:t>
            </a:r>
            <a:r>
              <a:rPr lang="en-US" sz="1400" i="1" dirty="0"/>
              <a:t>Introduction</a:t>
            </a:r>
          </a:p>
        </p:txBody>
      </p:sp>
    </p:spTree>
    <p:extLst>
      <p:ext uri="{BB962C8B-B14F-4D97-AF65-F5344CB8AC3E}">
        <p14:creationId xmlns:p14="http://schemas.microsoft.com/office/powerpoint/2010/main" val="37152041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2F4003-6F7E-4CF6-9C6D-8A0CB86BD4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Report Structure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60742CA-4DAF-4437-A832-8BDE7078B0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CAD1CC-3D4E-204A-B9A6-B313B9149B73}" type="slidenum">
              <a:rPr lang="en-US" smtClean="0"/>
              <a:t>5</a:t>
            </a:fld>
            <a:endParaRPr lang="en-US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4DBF9661-899B-3641-924D-76C6CF6F63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47782"/>
            <a:ext cx="8229600" cy="4876800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400" dirty="0"/>
              <a:t>Introduction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/>
              <a:t>Key Concepts – Construction Contingencies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/>
              <a:t>Estimation Methods for Construction Contingencies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/>
              <a:t>Major Risks for Construction Contingency Consideration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/>
              <a:t>Guidance on Risk-Driven Approach for Estimating Construction Contingencies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/>
              <a:t>Guidance on Historical Data-Driven Approach for Estimating Construction Contingencies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/>
              <a:t>Guidance on Tracking and Monitoring Construction Contingencies </a:t>
            </a:r>
          </a:p>
        </p:txBody>
      </p:sp>
    </p:spTree>
    <p:extLst>
      <p:ext uri="{BB962C8B-B14F-4D97-AF65-F5344CB8AC3E}">
        <p14:creationId xmlns:p14="http://schemas.microsoft.com/office/powerpoint/2010/main" val="35448153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E03EF63-C026-2C44-A7B1-3A1FDAF65F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CAD1CC-3D4E-204A-B9A6-B313B9149B73}" type="slidenum">
              <a:rPr lang="en-US" smtClean="0"/>
              <a:t>6</a:t>
            </a:fld>
            <a:endParaRPr lang="en-US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85F9334C-96DD-3C40-A85E-C2C3FC88F0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</p:spPr>
        <p:txBody>
          <a:bodyPr/>
          <a:lstStyle/>
          <a:p>
            <a:r>
              <a:rPr lang="en-US" dirty="0"/>
              <a:t>Key Concepts  and Components of Construction Cost Contingency</a:t>
            </a:r>
          </a:p>
        </p:txBody>
      </p:sp>
      <p:sp>
        <p:nvSpPr>
          <p:cNvPr id="3" name="Freeform: Shape 2">
            <a:extLst>
              <a:ext uri="{FF2B5EF4-FFF2-40B4-BE49-F238E27FC236}">
                <a16:creationId xmlns:a16="http://schemas.microsoft.com/office/drawing/2014/main" id="{4C71066F-97E2-4135-A991-E96B035D69D3}"/>
              </a:ext>
            </a:extLst>
          </p:cNvPr>
          <p:cNvSpPr/>
          <p:nvPr/>
        </p:nvSpPr>
        <p:spPr>
          <a:xfrm>
            <a:off x="628650" y="1632168"/>
            <a:ext cx="5309571" cy="1219200"/>
          </a:xfrm>
          <a:custGeom>
            <a:avLst/>
            <a:gdLst>
              <a:gd name="connsiteX0" fmla="*/ 0 w 5452456"/>
              <a:gd name="connsiteY0" fmla="*/ 121920 h 1219200"/>
              <a:gd name="connsiteX1" fmla="*/ 121920 w 5452456"/>
              <a:gd name="connsiteY1" fmla="*/ 0 h 1219200"/>
              <a:gd name="connsiteX2" fmla="*/ 5330536 w 5452456"/>
              <a:gd name="connsiteY2" fmla="*/ 0 h 1219200"/>
              <a:gd name="connsiteX3" fmla="*/ 5452456 w 5452456"/>
              <a:gd name="connsiteY3" fmla="*/ 121920 h 1219200"/>
              <a:gd name="connsiteX4" fmla="*/ 5452456 w 5452456"/>
              <a:gd name="connsiteY4" fmla="*/ 1097280 h 1219200"/>
              <a:gd name="connsiteX5" fmla="*/ 5330536 w 5452456"/>
              <a:gd name="connsiteY5" fmla="*/ 1219200 h 1219200"/>
              <a:gd name="connsiteX6" fmla="*/ 121920 w 5452456"/>
              <a:gd name="connsiteY6" fmla="*/ 1219200 h 1219200"/>
              <a:gd name="connsiteX7" fmla="*/ 0 w 5452456"/>
              <a:gd name="connsiteY7" fmla="*/ 1097280 h 1219200"/>
              <a:gd name="connsiteX8" fmla="*/ 0 w 5452456"/>
              <a:gd name="connsiteY8" fmla="*/ 121920 h 1219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452456" h="1219200">
                <a:moveTo>
                  <a:pt x="0" y="121920"/>
                </a:moveTo>
                <a:cubicBezTo>
                  <a:pt x="0" y="54585"/>
                  <a:pt x="54585" y="0"/>
                  <a:pt x="121920" y="0"/>
                </a:cubicBezTo>
                <a:lnTo>
                  <a:pt x="5330536" y="0"/>
                </a:lnTo>
                <a:cubicBezTo>
                  <a:pt x="5397871" y="0"/>
                  <a:pt x="5452456" y="54585"/>
                  <a:pt x="5452456" y="121920"/>
                </a:cubicBezTo>
                <a:lnTo>
                  <a:pt x="5452456" y="1097280"/>
                </a:lnTo>
                <a:cubicBezTo>
                  <a:pt x="5452456" y="1164615"/>
                  <a:pt x="5397871" y="1219200"/>
                  <a:pt x="5330536" y="1219200"/>
                </a:cubicBezTo>
                <a:lnTo>
                  <a:pt x="121920" y="1219200"/>
                </a:lnTo>
                <a:cubicBezTo>
                  <a:pt x="54585" y="1219200"/>
                  <a:pt x="0" y="1164615"/>
                  <a:pt x="0" y="1097280"/>
                </a:cubicBezTo>
                <a:lnTo>
                  <a:pt x="0" y="121920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27149" tIns="127149" rIns="1371342" bIns="127149" numCol="1" spcCol="1270" anchor="ctr" anchorCtr="0">
            <a:noAutofit/>
          </a:bodyPr>
          <a:lstStyle/>
          <a:p>
            <a:pPr marL="0" lvl="0" indent="0" algn="l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2400" kern="1200" dirty="0">
                <a:latin typeface="Arial" panose="020B0604020202020204" pitchFamily="34" charset="0"/>
                <a:cs typeface="Arial" panose="020B0604020202020204" pitchFamily="34" charset="0"/>
              </a:rPr>
              <a:t>Inconsistencies in DOT manuals and guidelines</a:t>
            </a:r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47990184-097F-4B16-9EB7-EBD78D2483E1}"/>
              </a:ext>
            </a:extLst>
          </p:cNvPr>
          <p:cNvSpPr/>
          <p:nvPr/>
        </p:nvSpPr>
        <p:spPr>
          <a:xfrm>
            <a:off x="628650" y="3050747"/>
            <a:ext cx="5309571" cy="1219200"/>
          </a:xfrm>
          <a:custGeom>
            <a:avLst/>
            <a:gdLst>
              <a:gd name="connsiteX0" fmla="*/ 0 w 5452456"/>
              <a:gd name="connsiteY0" fmla="*/ 121920 h 1219200"/>
              <a:gd name="connsiteX1" fmla="*/ 121920 w 5452456"/>
              <a:gd name="connsiteY1" fmla="*/ 0 h 1219200"/>
              <a:gd name="connsiteX2" fmla="*/ 5330536 w 5452456"/>
              <a:gd name="connsiteY2" fmla="*/ 0 h 1219200"/>
              <a:gd name="connsiteX3" fmla="*/ 5452456 w 5452456"/>
              <a:gd name="connsiteY3" fmla="*/ 121920 h 1219200"/>
              <a:gd name="connsiteX4" fmla="*/ 5452456 w 5452456"/>
              <a:gd name="connsiteY4" fmla="*/ 1097280 h 1219200"/>
              <a:gd name="connsiteX5" fmla="*/ 5330536 w 5452456"/>
              <a:gd name="connsiteY5" fmla="*/ 1219200 h 1219200"/>
              <a:gd name="connsiteX6" fmla="*/ 121920 w 5452456"/>
              <a:gd name="connsiteY6" fmla="*/ 1219200 h 1219200"/>
              <a:gd name="connsiteX7" fmla="*/ 0 w 5452456"/>
              <a:gd name="connsiteY7" fmla="*/ 1097280 h 1219200"/>
              <a:gd name="connsiteX8" fmla="*/ 0 w 5452456"/>
              <a:gd name="connsiteY8" fmla="*/ 121920 h 1219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452456" h="1219200">
                <a:moveTo>
                  <a:pt x="0" y="121920"/>
                </a:moveTo>
                <a:cubicBezTo>
                  <a:pt x="0" y="54585"/>
                  <a:pt x="54585" y="0"/>
                  <a:pt x="121920" y="0"/>
                </a:cubicBezTo>
                <a:lnTo>
                  <a:pt x="5330536" y="0"/>
                </a:lnTo>
                <a:cubicBezTo>
                  <a:pt x="5397871" y="0"/>
                  <a:pt x="5452456" y="54585"/>
                  <a:pt x="5452456" y="121920"/>
                </a:cubicBezTo>
                <a:lnTo>
                  <a:pt x="5452456" y="1097280"/>
                </a:lnTo>
                <a:cubicBezTo>
                  <a:pt x="5452456" y="1164615"/>
                  <a:pt x="5397871" y="1219200"/>
                  <a:pt x="5330536" y="1219200"/>
                </a:cubicBezTo>
                <a:lnTo>
                  <a:pt x="121920" y="1219200"/>
                </a:lnTo>
                <a:cubicBezTo>
                  <a:pt x="54585" y="1219200"/>
                  <a:pt x="0" y="1164615"/>
                  <a:pt x="0" y="1097280"/>
                </a:cubicBezTo>
                <a:lnTo>
                  <a:pt x="0" y="121920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27149" tIns="127149" rIns="1400728" bIns="127149" numCol="1" spcCol="1270" anchor="ctr" anchorCtr="0">
            <a:noAutofit/>
          </a:bodyPr>
          <a:lstStyle/>
          <a:p>
            <a:pPr marL="0" lvl="0" indent="0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2400" kern="1200" dirty="0">
                <a:latin typeface="Arial" panose="020B0604020202020204" pitchFamily="34" charset="0"/>
                <a:cs typeface="Arial" panose="020B0604020202020204" pitchFamily="34" charset="0"/>
              </a:rPr>
              <a:t>Inconsistencies in DOT practitioners’ perceptions </a:t>
            </a:r>
            <a:br>
              <a:rPr lang="en-US" sz="2400" kern="1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400" kern="1200" dirty="0">
                <a:latin typeface="Arial" panose="020B0604020202020204" pitchFamily="34" charset="0"/>
                <a:cs typeface="Arial" panose="020B0604020202020204" pitchFamily="34" charset="0"/>
              </a:rPr>
              <a:t>(From Survey)</a:t>
            </a:r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C21BC689-34D6-472B-9155-836108FEE7C2}"/>
              </a:ext>
            </a:extLst>
          </p:cNvPr>
          <p:cNvSpPr/>
          <p:nvPr/>
        </p:nvSpPr>
        <p:spPr>
          <a:xfrm>
            <a:off x="628650" y="5137151"/>
            <a:ext cx="5452456" cy="1219200"/>
          </a:xfrm>
          <a:custGeom>
            <a:avLst/>
            <a:gdLst>
              <a:gd name="connsiteX0" fmla="*/ 0 w 5452456"/>
              <a:gd name="connsiteY0" fmla="*/ 121920 h 1219200"/>
              <a:gd name="connsiteX1" fmla="*/ 121920 w 5452456"/>
              <a:gd name="connsiteY1" fmla="*/ 0 h 1219200"/>
              <a:gd name="connsiteX2" fmla="*/ 5330536 w 5452456"/>
              <a:gd name="connsiteY2" fmla="*/ 0 h 1219200"/>
              <a:gd name="connsiteX3" fmla="*/ 5452456 w 5452456"/>
              <a:gd name="connsiteY3" fmla="*/ 121920 h 1219200"/>
              <a:gd name="connsiteX4" fmla="*/ 5452456 w 5452456"/>
              <a:gd name="connsiteY4" fmla="*/ 1097280 h 1219200"/>
              <a:gd name="connsiteX5" fmla="*/ 5330536 w 5452456"/>
              <a:gd name="connsiteY5" fmla="*/ 1219200 h 1219200"/>
              <a:gd name="connsiteX6" fmla="*/ 121920 w 5452456"/>
              <a:gd name="connsiteY6" fmla="*/ 1219200 h 1219200"/>
              <a:gd name="connsiteX7" fmla="*/ 0 w 5452456"/>
              <a:gd name="connsiteY7" fmla="*/ 1097280 h 1219200"/>
              <a:gd name="connsiteX8" fmla="*/ 0 w 5452456"/>
              <a:gd name="connsiteY8" fmla="*/ 121920 h 1219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452456" h="1219200">
                <a:moveTo>
                  <a:pt x="0" y="121920"/>
                </a:moveTo>
                <a:cubicBezTo>
                  <a:pt x="0" y="54585"/>
                  <a:pt x="54585" y="0"/>
                  <a:pt x="121920" y="0"/>
                </a:cubicBezTo>
                <a:lnTo>
                  <a:pt x="5330536" y="0"/>
                </a:lnTo>
                <a:cubicBezTo>
                  <a:pt x="5397871" y="0"/>
                  <a:pt x="5452456" y="54585"/>
                  <a:pt x="5452456" y="121920"/>
                </a:cubicBezTo>
                <a:lnTo>
                  <a:pt x="5452456" y="1097280"/>
                </a:lnTo>
                <a:cubicBezTo>
                  <a:pt x="5452456" y="1164615"/>
                  <a:pt x="5397871" y="1219200"/>
                  <a:pt x="5330536" y="1219200"/>
                </a:cubicBezTo>
                <a:lnTo>
                  <a:pt x="121920" y="1219200"/>
                </a:lnTo>
                <a:cubicBezTo>
                  <a:pt x="54585" y="1219200"/>
                  <a:pt x="0" y="1164615"/>
                  <a:pt x="0" y="1097280"/>
                </a:cubicBezTo>
                <a:lnTo>
                  <a:pt x="0" y="121920"/>
                </a:lnTo>
                <a:close/>
              </a:path>
            </a:pathLst>
          </a:cu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27149" tIns="127149" rIns="1400728" bIns="127149" numCol="1" spcCol="1270" anchor="ctr" anchorCtr="0">
            <a:noAutofit/>
          </a:bodyPr>
          <a:lstStyle/>
          <a:p>
            <a:pPr marL="0" lvl="0" indent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2400" kern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FHWA definitions adopted by the research team</a:t>
            </a:r>
          </a:p>
        </p:txBody>
      </p:sp>
      <p:pic>
        <p:nvPicPr>
          <p:cNvPr id="1026" name="Picture 2" descr="File:FHWA logo.svg - Wikipedia">
            <a:extLst>
              <a:ext uri="{FF2B5EF4-FFF2-40B4-BE49-F238E27FC236}">
                <a16:creationId xmlns:a16="http://schemas.microsoft.com/office/drawing/2014/main" id="{DB50883F-C5ED-4E2F-A82B-D26EAB21B26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218120" y="4215338"/>
            <a:ext cx="2067971" cy="3651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Arrow: Bent 12">
            <a:extLst>
              <a:ext uri="{FF2B5EF4-FFF2-40B4-BE49-F238E27FC236}">
                <a16:creationId xmlns:a16="http://schemas.microsoft.com/office/drawing/2014/main" id="{FB4FC68B-65AC-424E-BB2F-8B1106C9A83A}"/>
              </a:ext>
            </a:extLst>
          </p:cNvPr>
          <p:cNvSpPr/>
          <p:nvPr/>
        </p:nvSpPr>
        <p:spPr>
          <a:xfrm rot="5400000">
            <a:off x="6382657" y="2880941"/>
            <a:ext cx="1120190" cy="1055077"/>
          </a:xfrm>
          <a:prstGeom prst="bentArrow">
            <a:avLst/>
          </a:prstGeom>
          <a:solidFill>
            <a:schemeClr val="accent5"/>
          </a:solidFill>
        </p:spPr>
        <p:txBody>
          <a:bodyPr wrap="square" rtlCol="0" anchor="ctr">
            <a:noAutofit/>
          </a:bodyPr>
          <a:lstStyle/>
          <a:p>
            <a:pPr algn="ctr"/>
            <a:endParaRPr lang="en-US" dirty="0">
              <a:latin typeface="Helvetica" pitchFamily="2" charset="0"/>
            </a:endParaRPr>
          </a:p>
        </p:txBody>
      </p:sp>
      <p:sp>
        <p:nvSpPr>
          <p:cNvPr id="15" name="Arrow: Bent 14">
            <a:extLst>
              <a:ext uri="{FF2B5EF4-FFF2-40B4-BE49-F238E27FC236}">
                <a16:creationId xmlns:a16="http://schemas.microsoft.com/office/drawing/2014/main" id="{825E3A32-C7A4-4038-9EE3-2C38B2D8AE47}"/>
              </a:ext>
            </a:extLst>
          </p:cNvPr>
          <p:cNvSpPr/>
          <p:nvPr/>
        </p:nvSpPr>
        <p:spPr>
          <a:xfrm rot="10800000">
            <a:off x="6218121" y="5019321"/>
            <a:ext cx="1120190" cy="1055077"/>
          </a:xfrm>
          <a:prstGeom prst="bentArrow">
            <a:avLst/>
          </a:prstGeom>
          <a:solidFill>
            <a:schemeClr val="accent5"/>
          </a:solidFill>
        </p:spPr>
        <p:txBody>
          <a:bodyPr wrap="square" rtlCol="0" anchor="ctr">
            <a:noAutofit/>
          </a:bodyPr>
          <a:lstStyle/>
          <a:p>
            <a:pPr algn="ctr"/>
            <a:endParaRPr lang="en-US" dirty="0">
              <a:latin typeface="Helvetica" pitchFamily="2" charset="0"/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2823F456-AC83-4E4E-A903-C47CDBB2CED6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585166" y="4741796"/>
            <a:ext cx="1388820" cy="1774604"/>
          </a:xfrm>
          <a:prstGeom prst="rect">
            <a:avLst/>
          </a:prstGeom>
        </p:spPr>
      </p:pic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83F11E3F-CE8D-6CAB-17C8-8343F0A990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49991" y="21606"/>
            <a:ext cx="4379495" cy="365125"/>
          </a:xfr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en-US" altLang="ko-KR" sz="1400" i="1" dirty="0"/>
              <a:t>2.</a:t>
            </a:r>
            <a:r>
              <a:rPr lang="ko-KR" altLang="en-US" sz="1400" i="1" dirty="0"/>
              <a:t> </a:t>
            </a:r>
            <a:r>
              <a:rPr lang="en-US" sz="1400" i="1" dirty="0"/>
              <a:t>Key Concepts – Construction Contingencies </a:t>
            </a:r>
          </a:p>
        </p:txBody>
      </p:sp>
    </p:spTree>
    <p:extLst>
      <p:ext uri="{BB962C8B-B14F-4D97-AF65-F5344CB8AC3E}">
        <p14:creationId xmlns:p14="http://schemas.microsoft.com/office/powerpoint/2010/main" val="27131566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2F4003-6F7E-4CF6-9C6D-8A0CB86BD4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</p:spPr>
        <p:txBody>
          <a:bodyPr/>
          <a:lstStyle/>
          <a:p>
            <a:r>
              <a:rPr lang="en-US" dirty="0"/>
              <a:t>Major Elements of Construction Cost Estimate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60742CA-4DAF-4437-A832-8BDE7078B0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CAD1CC-3D4E-204A-B9A6-B313B9149B73}" type="slidenum">
              <a:rPr lang="en-US" smtClean="0"/>
              <a:t>7</a:t>
            </a:fld>
            <a:endParaRPr lang="en-US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4DBF9661-899B-3641-924D-76C6CF6F63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49991" y="21606"/>
            <a:ext cx="4379495" cy="365125"/>
          </a:xfr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en-US" altLang="ko-KR" sz="1400" i="1" dirty="0"/>
              <a:t>2.</a:t>
            </a:r>
            <a:r>
              <a:rPr lang="ko-KR" altLang="en-US" sz="1400" i="1" dirty="0"/>
              <a:t> </a:t>
            </a:r>
            <a:r>
              <a:rPr lang="en-US" sz="1400" i="1" dirty="0"/>
              <a:t>Key Concepts – Construction Contingencies 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3814AA6F-4DDF-5242-ADC9-649E7BEF4534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78719" y="2419805"/>
            <a:ext cx="8596057" cy="3389647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6D399270-C1AB-4AFA-AD89-F78D271BA4DD}"/>
              </a:ext>
            </a:extLst>
          </p:cNvPr>
          <p:cNvSpPr txBox="1"/>
          <p:nvPr/>
        </p:nvSpPr>
        <p:spPr>
          <a:xfrm>
            <a:off x="444323" y="1690689"/>
            <a:ext cx="4703873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69863" indent="-169863">
              <a:buFont typeface="Arial" panose="020B0604020202020204" pitchFamily="34" charset="0"/>
              <a:buChar char="•"/>
            </a:pP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Contingency - </a:t>
            </a:r>
            <a:r>
              <a:rPr lang="en-US" sz="2000" b="1" dirty="0">
                <a:solidFill>
                  <a:srgbClr val="AF010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Unknown Knowns</a:t>
            </a:r>
            <a:endParaRPr lang="en-US" sz="2400" b="1" dirty="0">
              <a:solidFill>
                <a:srgbClr val="AF010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FB88886-1E6C-47DC-A974-E987874A8A99}"/>
              </a:ext>
            </a:extLst>
          </p:cNvPr>
          <p:cNvSpPr txBox="1"/>
          <p:nvPr/>
        </p:nvSpPr>
        <p:spPr>
          <a:xfrm>
            <a:off x="628650" y="5932583"/>
            <a:ext cx="78867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dirty="0">
                <a:latin typeface="Helvetica" pitchFamily="2" charset="0"/>
              </a:rPr>
              <a:t>Early Estimate = Base cost (itemized costs + allowance) + </a:t>
            </a:r>
            <a:r>
              <a:rPr lang="en-US" dirty="0">
                <a:solidFill>
                  <a:srgbClr val="AF0101"/>
                </a:solidFill>
                <a:highlight>
                  <a:srgbClr val="FFFF00"/>
                </a:highlight>
                <a:latin typeface="Helvetica" pitchFamily="2" charset="0"/>
              </a:rPr>
              <a:t>Contingency </a:t>
            </a:r>
          </a:p>
        </p:txBody>
      </p:sp>
    </p:spTree>
    <p:extLst>
      <p:ext uri="{BB962C8B-B14F-4D97-AF65-F5344CB8AC3E}">
        <p14:creationId xmlns:p14="http://schemas.microsoft.com/office/powerpoint/2010/main" val="10153204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8B4D260-A96F-494A-9E57-2E805B19CD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CAD1CC-3D4E-204A-B9A6-B313B9149B73}" type="slidenum">
              <a:rPr lang="en-US" smtClean="0"/>
              <a:t>8</a:t>
            </a:fld>
            <a:endParaRPr lang="en-US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763F8D78-B287-7142-9B8E-8085D779C4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</p:spPr>
        <p:txBody>
          <a:bodyPr/>
          <a:lstStyle/>
          <a:p>
            <a:r>
              <a:rPr lang="en-US" dirty="0"/>
              <a:t>Construction Cost Contingency Coverage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30BA77A5-8E17-1748-8BA3-5ED23C1CE64B}"/>
              </a:ext>
            </a:extLst>
          </p:cNvPr>
          <p:cNvGraphicFramePr>
            <a:graphicFrameLocks noGrp="1"/>
          </p:cNvGraphicFramePr>
          <p:nvPr/>
        </p:nvGraphicFramePr>
        <p:xfrm>
          <a:off x="727504" y="1384030"/>
          <a:ext cx="7180820" cy="542394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17584">
                  <a:extLst>
                    <a:ext uri="{9D8B030D-6E8A-4147-A177-3AD203B41FA5}">
                      <a16:colId xmlns:a16="http://schemas.microsoft.com/office/drawing/2014/main" val="1754628574"/>
                    </a:ext>
                  </a:extLst>
                </a:gridCol>
                <a:gridCol w="1744256">
                  <a:extLst>
                    <a:ext uri="{9D8B030D-6E8A-4147-A177-3AD203B41FA5}">
                      <a16:colId xmlns:a16="http://schemas.microsoft.com/office/drawing/2014/main" val="4265297133"/>
                    </a:ext>
                  </a:extLst>
                </a:gridCol>
                <a:gridCol w="1706223">
                  <a:extLst>
                    <a:ext uri="{9D8B030D-6E8A-4147-A177-3AD203B41FA5}">
                      <a16:colId xmlns:a16="http://schemas.microsoft.com/office/drawing/2014/main" val="2930070502"/>
                    </a:ext>
                  </a:extLst>
                </a:gridCol>
                <a:gridCol w="1087395">
                  <a:extLst>
                    <a:ext uri="{9D8B030D-6E8A-4147-A177-3AD203B41FA5}">
                      <a16:colId xmlns:a16="http://schemas.microsoft.com/office/drawing/2014/main" val="2460216722"/>
                    </a:ext>
                  </a:extLst>
                </a:gridCol>
                <a:gridCol w="1297459">
                  <a:extLst>
                    <a:ext uri="{9D8B030D-6E8A-4147-A177-3AD203B41FA5}">
                      <a16:colId xmlns:a16="http://schemas.microsoft.com/office/drawing/2014/main" val="4171680449"/>
                    </a:ext>
                  </a:extLst>
                </a:gridCol>
                <a:gridCol w="827903">
                  <a:extLst>
                    <a:ext uri="{9D8B030D-6E8A-4147-A177-3AD203B41FA5}">
                      <a16:colId xmlns:a16="http://schemas.microsoft.com/office/drawing/2014/main" val="522535761"/>
                    </a:ext>
                  </a:extLst>
                </a:gridCol>
              </a:tblGrid>
              <a:tr h="73002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No.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8736" marR="5873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States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8736" marR="5873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Risks realized during construction 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8736" marR="5873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Scope change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8736" marR="5873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Minor item allowance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8736" marR="5873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Scope creep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8736" marR="58736" marT="0" marB="0" anchor="ctr"/>
                </a:tc>
                <a:extLst>
                  <a:ext uri="{0D108BD9-81ED-4DB2-BD59-A6C34878D82A}">
                    <a16:rowId xmlns:a16="http://schemas.microsoft.com/office/drawing/2014/main" val="676727766"/>
                  </a:ext>
                </a:extLst>
              </a:tr>
              <a:tr h="20099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8736" marR="5873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Alaska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8736" marR="5873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●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8736" marR="5873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□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8736" marR="5873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□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8736" marR="5873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□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8736" marR="58736" marT="0" marB="0" anchor="ctr"/>
                </a:tc>
                <a:extLst>
                  <a:ext uri="{0D108BD9-81ED-4DB2-BD59-A6C34878D82A}">
                    <a16:rowId xmlns:a16="http://schemas.microsoft.com/office/drawing/2014/main" val="2028357483"/>
                  </a:ext>
                </a:extLst>
              </a:tr>
              <a:tr h="19258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8736" marR="5873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California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8736" marR="5873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●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8736" marR="5873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□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8736" marR="5873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●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8736" marR="5873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□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8736" marR="58736" marT="0" marB="0" anchor="ctr"/>
                </a:tc>
                <a:extLst>
                  <a:ext uri="{0D108BD9-81ED-4DB2-BD59-A6C34878D82A}">
                    <a16:rowId xmlns:a16="http://schemas.microsoft.com/office/drawing/2014/main" val="1026331629"/>
                  </a:ext>
                </a:extLst>
              </a:tr>
              <a:tr h="20099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8736" marR="5873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Colorado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8736" marR="5873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●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8736" marR="5873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□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8736" marR="5873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●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8736" marR="5873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□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8736" marR="58736" marT="0" marB="0" anchor="ctr"/>
                </a:tc>
                <a:extLst>
                  <a:ext uri="{0D108BD9-81ED-4DB2-BD59-A6C34878D82A}">
                    <a16:rowId xmlns:a16="http://schemas.microsoft.com/office/drawing/2014/main" val="2253219976"/>
                  </a:ext>
                </a:extLst>
              </a:tr>
              <a:tr h="19258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8736" marR="5873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Connecticut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8736" marR="5873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●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8736" marR="5873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●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8736" marR="5873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8736" marR="5873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□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8736" marR="58736" marT="0" marB="0" anchor="ctr"/>
                </a:tc>
                <a:extLst>
                  <a:ext uri="{0D108BD9-81ED-4DB2-BD59-A6C34878D82A}">
                    <a16:rowId xmlns:a16="http://schemas.microsoft.com/office/drawing/2014/main" val="1034770415"/>
                  </a:ext>
                </a:extLst>
              </a:tr>
              <a:tr h="20099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8736" marR="5873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Florida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8736" marR="5873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□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8736" marR="5873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□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8736" marR="5873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●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8736" marR="5873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□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8736" marR="58736" marT="0" marB="0" anchor="ctr"/>
                </a:tc>
                <a:extLst>
                  <a:ext uri="{0D108BD9-81ED-4DB2-BD59-A6C34878D82A}">
                    <a16:rowId xmlns:a16="http://schemas.microsoft.com/office/drawing/2014/main" val="675182488"/>
                  </a:ext>
                </a:extLst>
              </a:tr>
              <a:tr h="19258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8736" marR="5873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Georgia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8736" marR="5873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●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8736" marR="5873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8736" marR="5873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□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8736" marR="5873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□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8736" marR="58736" marT="0" marB="0" anchor="ctr"/>
                </a:tc>
                <a:extLst>
                  <a:ext uri="{0D108BD9-81ED-4DB2-BD59-A6C34878D82A}">
                    <a16:rowId xmlns:a16="http://schemas.microsoft.com/office/drawing/2014/main" val="712114520"/>
                  </a:ext>
                </a:extLst>
              </a:tr>
              <a:tr h="20099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8736" marR="5873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Idaho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8736" marR="5873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●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8736" marR="5873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8736" marR="5873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8736" marR="5873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□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8736" marR="58736" marT="0" marB="0" anchor="ctr"/>
                </a:tc>
                <a:extLst>
                  <a:ext uri="{0D108BD9-81ED-4DB2-BD59-A6C34878D82A}">
                    <a16:rowId xmlns:a16="http://schemas.microsoft.com/office/drawing/2014/main" val="505793076"/>
                  </a:ext>
                </a:extLst>
              </a:tr>
              <a:tr h="20099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8736" marR="5873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Illinois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8736" marR="5873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●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8736" marR="5873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8736" marR="5873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●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8736" marR="5873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□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8736" marR="58736" marT="0" marB="0" anchor="ctr"/>
                </a:tc>
                <a:extLst>
                  <a:ext uri="{0D108BD9-81ED-4DB2-BD59-A6C34878D82A}">
                    <a16:rowId xmlns:a16="http://schemas.microsoft.com/office/drawing/2014/main" val="1154866003"/>
                  </a:ext>
                </a:extLst>
              </a:tr>
              <a:tr h="19258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8736" marR="5873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Indiana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8736" marR="5873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●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8736" marR="5873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8736" marR="5873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●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8736" marR="5873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□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8736" marR="58736" marT="0" marB="0" anchor="ctr"/>
                </a:tc>
                <a:extLst>
                  <a:ext uri="{0D108BD9-81ED-4DB2-BD59-A6C34878D82A}">
                    <a16:rowId xmlns:a16="http://schemas.microsoft.com/office/drawing/2014/main" val="1677704955"/>
                  </a:ext>
                </a:extLst>
              </a:tr>
              <a:tr h="20099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8736" marR="5873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Iowa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8736" marR="5873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●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8736" marR="5873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□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8736" marR="5873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●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8736" marR="5873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□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8736" marR="58736" marT="0" marB="0" anchor="ctr"/>
                </a:tc>
                <a:extLst>
                  <a:ext uri="{0D108BD9-81ED-4DB2-BD59-A6C34878D82A}">
                    <a16:rowId xmlns:a16="http://schemas.microsoft.com/office/drawing/2014/main" val="40153543"/>
                  </a:ext>
                </a:extLst>
              </a:tr>
              <a:tr h="19258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8736" marR="5873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Michigan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8736" marR="5873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□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8736" marR="5873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●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8736" marR="5873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●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8736" marR="5873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□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8736" marR="58736" marT="0" marB="0" anchor="ctr"/>
                </a:tc>
                <a:extLst>
                  <a:ext uri="{0D108BD9-81ED-4DB2-BD59-A6C34878D82A}">
                    <a16:rowId xmlns:a16="http://schemas.microsoft.com/office/drawing/2014/main" val="1526409117"/>
                  </a:ext>
                </a:extLst>
              </a:tr>
              <a:tr h="20099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8736" marR="5873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Minnesota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8736" marR="5873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●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8736" marR="5873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●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8736" marR="5873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8736" marR="5873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□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8736" marR="58736" marT="0" marB="0" anchor="ctr"/>
                </a:tc>
                <a:extLst>
                  <a:ext uri="{0D108BD9-81ED-4DB2-BD59-A6C34878D82A}">
                    <a16:rowId xmlns:a16="http://schemas.microsoft.com/office/drawing/2014/main" val="1995809036"/>
                  </a:ext>
                </a:extLst>
              </a:tr>
              <a:tr h="19258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8736" marR="5873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Montana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8736" marR="5873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●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8736" marR="5873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●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8736" marR="5873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□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8736" marR="5873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●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8736" marR="58736" marT="0" marB="0" anchor="ctr"/>
                </a:tc>
                <a:extLst>
                  <a:ext uri="{0D108BD9-81ED-4DB2-BD59-A6C34878D82A}">
                    <a16:rowId xmlns:a16="http://schemas.microsoft.com/office/drawing/2014/main" val="37317466"/>
                  </a:ext>
                </a:extLst>
              </a:tr>
              <a:tr h="20099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8736" marR="5873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Nevada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8736" marR="5873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●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8736" marR="5873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8736" marR="5873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8736" marR="5873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□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8736" marR="58736" marT="0" marB="0" anchor="ctr"/>
                </a:tc>
                <a:extLst>
                  <a:ext uri="{0D108BD9-81ED-4DB2-BD59-A6C34878D82A}">
                    <a16:rowId xmlns:a16="http://schemas.microsoft.com/office/drawing/2014/main" val="3924219250"/>
                  </a:ext>
                </a:extLst>
              </a:tr>
              <a:tr h="19258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8736" marR="5873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New York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8736" marR="5873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●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8736" marR="5873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□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8736" marR="5873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●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8736" marR="5873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□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8736" marR="58736" marT="0" marB="0" anchor="ctr"/>
                </a:tc>
                <a:extLst>
                  <a:ext uri="{0D108BD9-81ED-4DB2-BD59-A6C34878D82A}">
                    <a16:rowId xmlns:a16="http://schemas.microsoft.com/office/drawing/2014/main" val="3202966412"/>
                  </a:ext>
                </a:extLst>
              </a:tr>
              <a:tr h="20099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8736" marR="5873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North Carolina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8736" marR="5873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●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8736" marR="5873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□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8736" marR="5873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□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8736" marR="5873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□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8736" marR="58736" marT="0" marB="0" anchor="ctr"/>
                </a:tc>
                <a:extLst>
                  <a:ext uri="{0D108BD9-81ED-4DB2-BD59-A6C34878D82A}">
                    <a16:rowId xmlns:a16="http://schemas.microsoft.com/office/drawing/2014/main" val="3918462123"/>
                  </a:ext>
                </a:extLst>
              </a:tr>
              <a:tr h="20099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8736" marR="5873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Ohio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8736" marR="5873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●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8736" marR="5873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□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8736" marR="5873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□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8736" marR="5873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□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8736" marR="58736" marT="0" marB="0" anchor="ctr"/>
                </a:tc>
                <a:extLst>
                  <a:ext uri="{0D108BD9-81ED-4DB2-BD59-A6C34878D82A}">
                    <a16:rowId xmlns:a16="http://schemas.microsoft.com/office/drawing/2014/main" val="2466492866"/>
                  </a:ext>
                </a:extLst>
              </a:tr>
              <a:tr h="19258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8736" marR="5873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Pennsylvania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8736" marR="5873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●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8736" marR="5873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8736" marR="5873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8736" marR="5873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□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8736" marR="58736" marT="0" marB="0" anchor="ctr"/>
                </a:tc>
                <a:extLst>
                  <a:ext uri="{0D108BD9-81ED-4DB2-BD59-A6C34878D82A}">
                    <a16:rowId xmlns:a16="http://schemas.microsoft.com/office/drawing/2014/main" val="1191079717"/>
                  </a:ext>
                </a:extLst>
              </a:tr>
              <a:tr h="20099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8736" marR="5873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Texas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8736" marR="5873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●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8736" marR="5873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□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8736" marR="5873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8736" marR="5873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8736" marR="58736" marT="0" marB="0" anchor="ctr"/>
                </a:tc>
                <a:extLst>
                  <a:ext uri="{0D108BD9-81ED-4DB2-BD59-A6C34878D82A}">
                    <a16:rowId xmlns:a16="http://schemas.microsoft.com/office/drawing/2014/main" val="3650816145"/>
                  </a:ext>
                </a:extLst>
              </a:tr>
              <a:tr h="19258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8736" marR="5873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Utah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8736" marR="5873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●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8736" marR="5873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□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8736" marR="5873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●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8736" marR="5873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□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8736" marR="58736" marT="0" marB="0" anchor="ctr"/>
                </a:tc>
                <a:extLst>
                  <a:ext uri="{0D108BD9-81ED-4DB2-BD59-A6C34878D82A}">
                    <a16:rowId xmlns:a16="http://schemas.microsoft.com/office/drawing/2014/main" val="2217859552"/>
                  </a:ext>
                </a:extLst>
              </a:tr>
              <a:tr h="19258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8736" marR="5873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Washington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8736" marR="5873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●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8736" marR="5873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□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8736" marR="5873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●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8736" marR="5873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□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8736" marR="58736" marT="0" marB="0" anchor="ctr"/>
                </a:tc>
                <a:extLst>
                  <a:ext uri="{0D108BD9-81ED-4DB2-BD59-A6C34878D82A}">
                    <a16:rowId xmlns:a16="http://schemas.microsoft.com/office/drawing/2014/main" val="3952273504"/>
                  </a:ext>
                </a:extLst>
              </a:tr>
              <a:tr h="190248">
                <a:tc gridSpan="6"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*Note: ●: Included, X: Not included, and □: Not specified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8736" marR="58736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08693953"/>
                  </a:ext>
                </a:extLst>
              </a:tr>
            </a:tbl>
          </a:graphicData>
        </a:graphic>
      </p:graphicFrame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D3F01E-5CBB-8F06-4624-F2AEC9C2C0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49991" y="21606"/>
            <a:ext cx="4379495" cy="365125"/>
          </a:xfr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en-US" altLang="ko-KR" sz="1400" i="1" dirty="0"/>
              <a:t>2.</a:t>
            </a:r>
            <a:r>
              <a:rPr lang="ko-KR" altLang="en-US" sz="1400" i="1" dirty="0"/>
              <a:t> </a:t>
            </a:r>
            <a:r>
              <a:rPr lang="en-US" sz="1400" i="1" dirty="0"/>
              <a:t>Key Concepts – Construction Contingencies </a:t>
            </a:r>
          </a:p>
        </p:txBody>
      </p:sp>
    </p:spTree>
    <p:extLst>
      <p:ext uri="{BB962C8B-B14F-4D97-AF65-F5344CB8AC3E}">
        <p14:creationId xmlns:p14="http://schemas.microsoft.com/office/powerpoint/2010/main" val="974054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0423FA-91EF-4C89-B843-FE4DFFCFA0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1501" y="473187"/>
            <a:ext cx="7886700" cy="994172"/>
          </a:xfrm>
        </p:spPr>
        <p:txBody>
          <a:bodyPr/>
          <a:lstStyle/>
          <a:p>
            <a:r>
              <a:rPr lang="en-US" dirty="0"/>
              <a:t>Construction Cost Contingency </a:t>
            </a:r>
            <a:r>
              <a:rPr lang="en-US" sz="2000" dirty="0"/>
              <a:t>– Definition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53A2E2D0-AFDB-8C2F-09C2-02F1A6C7F388}"/>
              </a:ext>
            </a:extLst>
          </p:cNvPr>
          <p:cNvSpPr txBox="1">
            <a:spLocks/>
          </p:cNvSpPr>
          <p:nvPr/>
        </p:nvSpPr>
        <p:spPr>
          <a:xfrm>
            <a:off x="4749991" y="21606"/>
            <a:ext cx="4379495" cy="365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Helvetica" pitchFamily="2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Helvetica" pitchFamily="2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Helvetica" pitchFamily="2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Helvetica" pitchFamily="2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Helvetica" pitchFamily="2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Font typeface="Arial" panose="020B0604020202020204" pitchFamily="34" charset="0"/>
              <a:buNone/>
            </a:pPr>
            <a:r>
              <a:rPr lang="en-US" altLang="ko-KR" sz="1400" i="1" dirty="0"/>
              <a:t>2.</a:t>
            </a:r>
            <a:r>
              <a:rPr lang="ko-KR" altLang="en-US" sz="1400" i="1" dirty="0"/>
              <a:t> </a:t>
            </a:r>
            <a:r>
              <a:rPr lang="en-US" sz="1400" i="1" dirty="0"/>
              <a:t>Key Concepts – Construction Contingencies 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B07529AB-6797-B66E-8591-1982C5D3D8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</p:spPr>
        <p:txBody>
          <a:bodyPr/>
          <a:lstStyle/>
          <a:p>
            <a:r>
              <a:rPr lang="en-US" dirty="0"/>
              <a:t>Construction Cost Contingency </a:t>
            </a:r>
          </a:p>
          <a:p>
            <a:pPr lvl="1"/>
            <a:r>
              <a:rPr lang="en-US" dirty="0">
                <a:solidFill>
                  <a:srgbClr val="0070C0"/>
                </a:solidFill>
              </a:rPr>
              <a:t>Unknown knowns</a:t>
            </a:r>
          </a:p>
          <a:p>
            <a:pPr lvl="1"/>
            <a:r>
              <a:rPr lang="en-US" dirty="0">
                <a:solidFill>
                  <a:srgbClr val="0070C0"/>
                </a:solidFill>
              </a:rPr>
              <a:t>Identified Risks</a:t>
            </a:r>
          </a:p>
          <a:p>
            <a:pPr lvl="1"/>
            <a:endParaRPr lang="en-US" dirty="0"/>
          </a:p>
          <a:p>
            <a:r>
              <a:rPr lang="en-US" dirty="0"/>
              <a:t>Construction Cost Contingency should not include</a:t>
            </a:r>
          </a:p>
          <a:p>
            <a:pPr lvl="1"/>
            <a:r>
              <a:rPr lang="en-US" dirty="0">
                <a:solidFill>
                  <a:srgbClr val="C00000"/>
                </a:solidFill>
              </a:rPr>
              <a:t>Allowances (x)</a:t>
            </a:r>
          </a:p>
          <a:p>
            <a:pPr lvl="1"/>
            <a:r>
              <a:rPr lang="en-US" dirty="0">
                <a:solidFill>
                  <a:srgbClr val="C00000"/>
                </a:solidFill>
              </a:rPr>
              <a:t>Major Scope Change (x)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71699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5"/>
        </a:solidFill>
      </a:spPr>
      <a:bodyPr wrap="square" rtlCol="0" anchor="ctr">
        <a:noAutofit/>
      </a:bodyPr>
      <a:lstStyle>
        <a:defPPr algn="ctr">
          <a:defRPr dirty="0">
            <a:latin typeface="Helvetica" pitchFamily="2" charset="0"/>
          </a:defRPr>
        </a:defPPr>
      </a:lstStyle>
    </a:spDef>
    <a:lnDef>
      <a:spPr>
        <a:ln>
          <a:tailEnd type="triangle"/>
        </a:ln>
      </a:spPr>
      <a:bodyPr/>
      <a:lstStyle/>
      <a:style>
        <a:lnRef idx="1">
          <a:schemeClr val="dk1"/>
        </a:lnRef>
        <a:fillRef idx="0">
          <a:schemeClr val="dk1"/>
        </a:fillRef>
        <a:effectRef idx="0">
          <a:schemeClr val="dk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l">
          <a:defRPr dirty="0">
            <a:latin typeface="Helvetica" pitchFamily="2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21564</TotalTime>
  <Words>2788</Words>
  <Application>Microsoft Macintosh PowerPoint</Application>
  <PresentationFormat>On-screen Show (4:3)</PresentationFormat>
  <Paragraphs>777</Paragraphs>
  <Slides>32</Slides>
  <Notes>31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40" baseType="lpstr">
      <vt:lpstr>Apple SD Gothic Neo</vt:lpstr>
      <vt:lpstr>Arial</vt:lpstr>
      <vt:lpstr>Calibri</vt:lpstr>
      <vt:lpstr>Cambria Math</vt:lpstr>
      <vt:lpstr>Helvetica</vt:lpstr>
      <vt:lpstr>Times</vt:lpstr>
      <vt:lpstr>Times New Roman</vt:lpstr>
      <vt:lpstr>Office Theme</vt:lpstr>
      <vt:lpstr>Research on Risk and Estimating  NCHRP Research Report 1025   Contingency Factors to Account for Risk in Early Construction Cost Estimates for Transportation Infrastructure Projects</vt:lpstr>
      <vt:lpstr>NCHRP Research Report 1025: Contingency Factors to Account for Risk in Early Construction Cost Estimates for Transportation Infrastructure Projects</vt:lpstr>
      <vt:lpstr>Why ?  - Construction Cost Certainty !</vt:lpstr>
      <vt:lpstr>NCHRP Research Report 1025</vt:lpstr>
      <vt:lpstr>Report Structure</vt:lpstr>
      <vt:lpstr>Key Concepts  and Components of Construction Cost Contingency</vt:lpstr>
      <vt:lpstr>Major Elements of Construction Cost Estimate </vt:lpstr>
      <vt:lpstr>Construction Cost Contingency Coverage</vt:lpstr>
      <vt:lpstr>Construction Cost Contingency – Definition</vt:lpstr>
      <vt:lpstr>Construction Contingency Estimating Methods</vt:lpstr>
      <vt:lpstr>Contingency Estimating Methods</vt:lpstr>
      <vt:lpstr>Deterministic approach</vt:lpstr>
      <vt:lpstr>Probabilistic approach</vt:lpstr>
      <vt:lpstr>Major Risks for Construction Contingency Estimating</vt:lpstr>
      <vt:lpstr>Top 12 Major Risks</vt:lpstr>
      <vt:lpstr>Workflow of Estimating Contingency for High Priority risks</vt:lpstr>
      <vt:lpstr>Step 1</vt:lpstr>
      <vt:lpstr>Step 2</vt:lpstr>
      <vt:lpstr>Step 3</vt:lpstr>
      <vt:lpstr>Step 4</vt:lpstr>
      <vt:lpstr>Step 5 and Step 6</vt:lpstr>
      <vt:lpstr>Overall Process of Historical Data-Driven Approach</vt:lpstr>
      <vt:lpstr>PowerPoint Presentation</vt:lpstr>
      <vt:lpstr>PowerPoint Presentation</vt:lpstr>
      <vt:lpstr>PowerPoint Presentation</vt:lpstr>
      <vt:lpstr>Case Study</vt:lpstr>
      <vt:lpstr>Case Study</vt:lpstr>
      <vt:lpstr>Use of two approaches</vt:lpstr>
      <vt:lpstr>Construction Contingencies Tracking and Monitoring</vt:lpstr>
      <vt:lpstr>Iterative Process for Tracking and Monitoring Construction Contingencies</vt:lpstr>
      <vt:lpstr>Continuous Improvement of Construction Contingency Estimating Process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NCHRP 08-114A  Systematic Approach for Determining Construction Contract Time: A Guidebook</dc:title>
  <dc:creator>Le, Chau H</dc:creator>
  <cp:lastModifiedBy>Hector Del Valle</cp:lastModifiedBy>
  <cp:revision>1833</cp:revision>
  <cp:lastPrinted>2022-03-28T13:31:00Z</cp:lastPrinted>
  <dcterms:created xsi:type="dcterms:W3CDTF">2020-02-23T02:37:52Z</dcterms:created>
  <dcterms:modified xsi:type="dcterms:W3CDTF">2023-09-26T13:50:47Z</dcterms:modified>
</cp:coreProperties>
</file>