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5"/>
  </p:sldMasterIdLst>
  <p:notesMasterIdLst>
    <p:notesMasterId r:id="rId26"/>
  </p:notesMasterIdLst>
  <p:sldIdLst>
    <p:sldId id="286" r:id="rId6"/>
    <p:sldId id="507" r:id="rId7"/>
    <p:sldId id="420" r:id="rId8"/>
    <p:sldId id="502" r:id="rId9"/>
    <p:sldId id="494" r:id="rId10"/>
    <p:sldId id="495" r:id="rId11"/>
    <p:sldId id="499" r:id="rId12"/>
    <p:sldId id="498" r:id="rId13"/>
    <p:sldId id="521" r:id="rId14"/>
    <p:sldId id="522" r:id="rId15"/>
    <p:sldId id="523" r:id="rId16"/>
    <p:sldId id="524" r:id="rId17"/>
    <p:sldId id="519" r:id="rId18"/>
    <p:sldId id="496" r:id="rId19"/>
    <p:sldId id="509" r:id="rId20"/>
    <p:sldId id="497" r:id="rId21"/>
    <p:sldId id="516" r:id="rId22"/>
    <p:sldId id="491" r:id="rId23"/>
    <p:sldId id="515" r:id="rId24"/>
    <p:sldId id="326" r:id="rId25"/>
  </p:sldIdLst>
  <p:sldSz cx="12192000" cy="6858000"/>
  <p:notesSz cx="7010400" cy="9296400"/>
  <p:embeddedFontLst>
    <p:embeddedFont>
      <p:font typeface="Book Antiqua" panose="020406020503050303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7B6D4C-8399-D41A-F766-250DDD27E1E6}" name="Serody, David (FHWA)" initials="SD(" userId="S::david.serody@ad.dot.gov::3de3ec13-2a78-4e2e-bd2c-f100f2920dfd" providerId="AD"/>
  <p188:author id="{CF95834C-D9A9-93C7-F071-C9A472551123}" name="Harkins, Michael (FHWA)" initials="HM(" userId="S::Michael.Harkins@ad.dot.gov::10cbe9d1-b896-4387-b76e-7ff7961c5c28" providerId="AD"/>
  <p188:author id="{9AC1E2E8-FE54-9804-D87F-527DF9D1AD8F}" name="An, Ellie (FHWA)" initials="AE(" userId="S::ellie.an@ad.dot.gov::9bc64a76-9142-4434-8a38-2d9013caa3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mith, Patrick C" initials="PCS" lastIdx="13" clrIdx="6">
    <p:extLst>
      <p:ext uri="{19B8F6BF-5375-455C-9EA6-DF929625EA0E}">
        <p15:presenceInfo xmlns:p15="http://schemas.microsoft.com/office/powerpoint/2012/main" userId="Smith, Patrick C" providerId="None"/>
      </p:ext>
    </p:extLst>
  </p:cmAuthor>
  <p:cmAuthor id="1" name="Shaw-Whitson, Francine (FHWA)" initials="SF(" lastIdx="23" clrIdx="0">
    <p:extLst>
      <p:ext uri="{19B8F6BF-5375-455C-9EA6-DF929625EA0E}">
        <p15:presenceInfo xmlns:p15="http://schemas.microsoft.com/office/powerpoint/2012/main" userId="S-1-5-21-982035342-1880134254-310265210-56128" providerId="AD"/>
      </p:ext>
    </p:extLst>
  </p:cmAuthor>
  <p:cmAuthor id="8" name="Harkins, Michael (FHWA)" initials="HM(" lastIdx="6" clrIdx="7">
    <p:extLst>
      <p:ext uri="{19B8F6BF-5375-455C-9EA6-DF929625EA0E}">
        <p15:presenceInfo xmlns:p15="http://schemas.microsoft.com/office/powerpoint/2012/main" userId="S::Michael.Harkins@ad.dot.gov::10cbe9d1-b896-4387-b76e-7ff7961c5c28" providerId="AD"/>
      </p:ext>
    </p:extLst>
  </p:cmAuthor>
  <p:cmAuthor id="2" name="Hughes-Reck, Susanna (FHWA)" initials="HS(" lastIdx="1" clrIdx="1">
    <p:extLst>
      <p:ext uri="{19B8F6BF-5375-455C-9EA6-DF929625EA0E}">
        <p15:presenceInfo xmlns:p15="http://schemas.microsoft.com/office/powerpoint/2012/main" userId="S-1-5-21-982035342-1880134254-310265210-100611" providerId="AD"/>
      </p:ext>
    </p:extLst>
  </p:cmAuthor>
  <p:cmAuthor id="9" name="Rodgers, Kerry (FHWA)" initials="RK(" lastIdx="18" clrIdx="8">
    <p:extLst>
      <p:ext uri="{19B8F6BF-5375-455C-9EA6-DF929625EA0E}">
        <p15:presenceInfo xmlns:p15="http://schemas.microsoft.com/office/powerpoint/2012/main" userId="S::kerry.rodgers@ad.dot.gov::0f1144df-a116-4a9d-a898-93d3329ff490" providerId="AD"/>
      </p:ext>
    </p:extLst>
  </p:cmAuthor>
  <p:cmAuthor id="3" name="Stephanos, Peter (FHWA)" initials="SP(" lastIdx="1" clrIdx="2">
    <p:extLst>
      <p:ext uri="{19B8F6BF-5375-455C-9EA6-DF929625EA0E}">
        <p15:presenceInfo xmlns:p15="http://schemas.microsoft.com/office/powerpoint/2012/main" userId="S-1-5-21-982035342-1880134254-310265210-95116" providerId="AD"/>
      </p:ext>
    </p:extLst>
  </p:cmAuthor>
  <p:cmAuthor id="10" name="Okonkwo, Edwin (FHWA)" initials="OE(" lastIdx="26" clrIdx="9">
    <p:extLst>
      <p:ext uri="{19B8F6BF-5375-455C-9EA6-DF929625EA0E}">
        <p15:presenceInfo xmlns:p15="http://schemas.microsoft.com/office/powerpoint/2012/main" userId="S::Edwin.Okonkwo@ad.dot.gov::dbcfb46c-cde6-42df-8500-322552177cd5" providerId="AD"/>
      </p:ext>
    </p:extLst>
  </p:cmAuthor>
  <p:cmAuthor id="4" name="Rigney, Melanie (FHWA)" initials="RM(" lastIdx="21" clrIdx="3">
    <p:extLst>
      <p:ext uri="{19B8F6BF-5375-455C-9EA6-DF929625EA0E}">
        <p15:presenceInfo xmlns:p15="http://schemas.microsoft.com/office/powerpoint/2012/main" userId="S-1-5-21-982035342-1880134254-310265210-330140" providerId="AD"/>
      </p:ext>
    </p:extLst>
  </p:cmAuthor>
  <p:cmAuthor id="11" name="Serody, David (FHWA)" initials="SD(" lastIdx="14" clrIdx="10">
    <p:extLst>
      <p:ext uri="{19B8F6BF-5375-455C-9EA6-DF929625EA0E}">
        <p15:presenceInfo xmlns:p15="http://schemas.microsoft.com/office/powerpoint/2012/main" userId="S::david.serody@ad.dot.gov::3de3ec13-2a78-4e2e-bd2c-f100f2920dfd" providerId="AD"/>
      </p:ext>
    </p:extLst>
  </p:cmAuthor>
  <p:cmAuthor id="5" name="Rigney, Melanie (FHWA)" initials="RM( [2]" lastIdx="8" clrIdx="4">
    <p:extLst>
      <p:ext uri="{19B8F6BF-5375-455C-9EA6-DF929625EA0E}">
        <p15:presenceInfo xmlns:p15="http://schemas.microsoft.com/office/powerpoint/2012/main" userId="S::melanie.rigney@ad.dot.gov::272b005e-37e8-4c03-b699-61259527ed44" providerId="AD"/>
      </p:ext>
    </p:extLst>
  </p:cmAuthor>
  <p:cmAuthor id="6" name="Hogge, Brian (FHWA)" initials="HB(" lastIdx="15" clrIdx="5">
    <p:extLst>
      <p:ext uri="{19B8F6BF-5375-455C-9EA6-DF929625EA0E}">
        <p15:presenceInfo xmlns:p15="http://schemas.microsoft.com/office/powerpoint/2012/main" userId="S::brian.hogge@ad.dot.gov::0cb2f8d3-54ba-46c1-8826-f5c6a1355f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9F9F9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8" autoAdjust="0"/>
  </p:normalViewPr>
  <p:slideViewPr>
    <p:cSldViewPr>
      <p:cViewPr varScale="1">
        <p:scale>
          <a:sx n="74" d="100"/>
          <a:sy n="74" d="100"/>
        </p:scale>
        <p:origin x="139" y="67"/>
      </p:cViewPr>
      <p:guideLst>
        <p:guide orient="horz" pos="2160"/>
        <p:guide pos="3840"/>
      </p:guideLst>
    </p:cSldViewPr>
  </p:slideViewPr>
  <p:outlineViewPr>
    <p:cViewPr>
      <p:scale>
        <a:sx n="33" d="100"/>
        <a:sy n="33" d="100"/>
      </p:scale>
      <p:origin x="0" y="-25112"/>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101" d="100"/>
          <a:sy n="101" d="100"/>
        </p:scale>
        <p:origin x="3504"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008E50-257F-4F9E-B04D-FA2ED3C3D0AB}" type="datetimeFigureOut">
              <a:rPr lang="en-US" smtClean="0"/>
              <a:t>8/23/2023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D010D5-3855-43B8-A925-D934B3F123B5}" type="slidenum">
              <a:rPr lang="en-US" smtClean="0"/>
              <a:t>‹#›</a:t>
            </a:fld>
            <a:endParaRPr lang="en-US"/>
          </a:p>
        </p:txBody>
      </p:sp>
    </p:spTree>
    <p:extLst>
      <p:ext uri="{BB962C8B-B14F-4D97-AF65-F5344CB8AC3E}">
        <p14:creationId xmlns:p14="http://schemas.microsoft.com/office/powerpoint/2010/main" val="264535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4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03248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10</a:t>
            </a:fld>
            <a:endParaRPr lang="en-US"/>
          </a:p>
        </p:txBody>
      </p:sp>
    </p:spTree>
    <p:extLst>
      <p:ext uri="{BB962C8B-B14F-4D97-AF65-F5344CB8AC3E}">
        <p14:creationId xmlns:p14="http://schemas.microsoft.com/office/powerpoint/2010/main" val="158748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Cleared 12/1/22</a:t>
            </a:r>
          </a:p>
          <a:p>
            <a:endParaRPr lang="en-US" sz="1000" dirty="0"/>
          </a:p>
          <a:p>
            <a:r>
              <a:rPr lang="en-US" sz="1000" dirty="0"/>
              <a:t>FHWA’s general applicability waiver for manufactured products remain in effect. However BABA Section 70914(d) requires FR reviews every 5 years (for first 5 years, does not apply to any product-specific waivers of general applicability issued more than 180 days before November 15, 2021)</a:t>
            </a:r>
          </a:p>
        </p:txBody>
      </p:sp>
      <p:sp>
        <p:nvSpPr>
          <p:cNvPr id="4" name="Slide Number Placeholder 3"/>
          <p:cNvSpPr>
            <a:spLocks noGrp="1"/>
          </p:cNvSpPr>
          <p:nvPr>
            <p:ph type="sldNum" sz="quarter" idx="5"/>
          </p:nvPr>
        </p:nvSpPr>
        <p:spPr/>
        <p:txBody>
          <a:bodyPr/>
          <a:lstStyle/>
          <a:p>
            <a:fld id="{CFD010D5-3855-43B8-A925-D934B3F123B5}" type="slidenum">
              <a:rPr lang="en-US" smtClean="0"/>
              <a:t>14</a:t>
            </a:fld>
            <a:endParaRPr lang="en-US"/>
          </a:p>
        </p:txBody>
      </p:sp>
    </p:spTree>
    <p:extLst>
      <p:ext uri="{BB962C8B-B14F-4D97-AF65-F5344CB8AC3E}">
        <p14:creationId xmlns:p14="http://schemas.microsoft.com/office/powerpoint/2010/main" val="44260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*Updated slide*</a:t>
            </a:r>
          </a:p>
          <a:p>
            <a:endParaRPr lang="en-US" dirty="0"/>
          </a:p>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15</a:t>
            </a:fld>
            <a:endParaRPr lang="en-US"/>
          </a:p>
        </p:txBody>
      </p:sp>
    </p:spTree>
    <p:extLst>
      <p:ext uri="{BB962C8B-B14F-4D97-AF65-F5344CB8AC3E}">
        <p14:creationId xmlns:p14="http://schemas.microsoft.com/office/powerpoint/2010/main" val="91421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Cleared 12/1/22</a:t>
            </a:r>
          </a:p>
          <a:p>
            <a:endParaRPr lang="en-US" sz="1000" dirty="0"/>
          </a:p>
          <a:p>
            <a:r>
              <a:rPr lang="en-US" sz="1000" dirty="0"/>
              <a:t>OMB memo M-22-11 reaffirmed reviews of all existing non-product specific general applicability waivers. FHWA has four general applicability waivers: manufactured product waiver; pig iron and processed, pelletized, and reduced iron ore; ferryboats; and concrete poles for Guam.</a:t>
            </a:r>
          </a:p>
        </p:txBody>
      </p:sp>
      <p:sp>
        <p:nvSpPr>
          <p:cNvPr id="4" name="Slide Number Placeholder 3"/>
          <p:cNvSpPr>
            <a:spLocks noGrp="1"/>
          </p:cNvSpPr>
          <p:nvPr>
            <p:ph type="sldNum" sz="quarter" idx="5"/>
          </p:nvPr>
        </p:nvSpPr>
        <p:spPr/>
        <p:txBody>
          <a:bodyPr/>
          <a:lstStyle/>
          <a:p>
            <a:fld id="{CFD010D5-3855-43B8-A925-D934B3F123B5}" type="slidenum">
              <a:rPr lang="en-US" smtClean="0"/>
              <a:t>16</a:t>
            </a:fld>
            <a:endParaRPr lang="en-US"/>
          </a:p>
        </p:txBody>
      </p:sp>
    </p:spTree>
    <p:extLst>
      <p:ext uri="{BB962C8B-B14F-4D97-AF65-F5344CB8AC3E}">
        <p14:creationId xmlns:p14="http://schemas.microsoft.com/office/powerpoint/2010/main" val="84477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17</a:t>
            </a:fld>
            <a:endParaRPr lang="en-US"/>
          </a:p>
        </p:txBody>
      </p:sp>
    </p:spTree>
    <p:extLst>
      <p:ext uri="{BB962C8B-B14F-4D97-AF65-F5344CB8AC3E}">
        <p14:creationId xmlns:p14="http://schemas.microsoft.com/office/powerpoint/2010/main" val="296384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*Updated slide*</a:t>
            </a:r>
          </a:p>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18</a:t>
            </a:fld>
            <a:endParaRPr lang="en-US"/>
          </a:p>
        </p:txBody>
      </p:sp>
    </p:spTree>
    <p:extLst>
      <p:ext uri="{BB962C8B-B14F-4D97-AF65-F5344CB8AC3E}">
        <p14:creationId xmlns:p14="http://schemas.microsoft.com/office/powerpoint/2010/main" val="278282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272267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disclaimer to let participants know that the contents of the presentation do not have the force and effect of law. Is only intended to provide information to the public on existing requirements under the law or agency policies.</a:t>
            </a:r>
          </a:p>
        </p:txBody>
      </p:sp>
      <p:sp>
        <p:nvSpPr>
          <p:cNvPr id="4" name="Slide Number Placeholder 3"/>
          <p:cNvSpPr>
            <a:spLocks noGrp="1"/>
          </p:cNvSpPr>
          <p:nvPr>
            <p:ph type="sldNum" sz="quarter" idx="5"/>
          </p:nvPr>
        </p:nvSpPr>
        <p:spPr/>
        <p:txBody>
          <a:bodyPr/>
          <a:lstStyle/>
          <a:p>
            <a:fld id="{CFD010D5-3855-43B8-A925-D934B3F123B5}" type="slidenum">
              <a:rPr lang="en-US" smtClean="0"/>
              <a:t>2</a:t>
            </a:fld>
            <a:endParaRPr lang="en-US"/>
          </a:p>
        </p:txBody>
      </p:sp>
    </p:spTree>
    <p:extLst>
      <p:ext uri="{BB962C8B-B14F-4D97-AF65-F5344CB8AC3E}">
        <p14:creationId xmlns:p14="http://schemas.microsoft.com/office/powerpoint/2010/main" val="306074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C03C0C42-DCE4-4B4E-8B63-8B590CC2D3E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46150">
              <a:defRPr sz="1200" b="1">
                <a:solidFill>
                  <a:schemeClr val="accent2"/>
                </a:solidFill>
                <a:latin typeface="Arial" panose="020B0604020202020204" pitchFamily="34" charset="0"/>
              </a:defRPr>
            </a:lvl1pPr>
            <a:lvl2pPr marL="741363" indent="-284163" algn="r" defTabSz="946150">
              <a:defRPr sz="1200" b="1">
                <a:solidFill>
                  <a:schemeClr val="accent2"/>
                </a:solidFill>
                <a:latin typeface="Arial" panose="020B0604020202020204" pitchFamily="34" charset="0"/>
              </a:defRPr>
            </a:lvl2pPr>
            <a:lvl3pPr marL="1141413" indent="-227013" algn="r" defTabSz="946150">
              <a:defRPr sz="1200" b="1">
                <a:solidFill>
                  <a:schemeClr val="accent2"/>
                </a:solidFill>
                <a:latin typeface="Arial" panose="020B0604020202020204" pitchFamily="34" charset="0"/>
              </a:defRPr>
            </a:lvl3pPr>
            <a:lvl4pPr marL="1598613" indent="-227013" algn="r" defTabSz="946150">
              <a:defRPr sz="1200" b="1">
                <a:solidFill>
                  <a:schemeClr val="accent2"/>
                </a:solidFill>
                <a:latin typeface="Arial" panose="020B0604020202020204" pitchFamily="34" charset="0"/>
              </a:defRPr>
            </a:lvl4pPr>
            <a:lvl5pPr marL="2055813" indent="-227013" algn="r" defTabSz="946150">
              <a:defRPr sz="1200" b="1">
                <a:solidFill>
                  <a:schemeClr val="accent2"/>
                </a:solidFill>
                <a:latin typeface="Arial" panose="020B0604020202020204" pitchFamily="34" charset="0"/>
              </a:defRPr>
            </a:lvl5pPr>
            <a:lvl6pPr marL="2513013" indent="-227013" algn="r" defTabSz="946150" eaLnBrk="0" fontAlgn="base" hangingPunct="0">
              <a:spcBef>
                <a:spcPct val="0"/>
              </a:spcBef>
              <a:spcAft>
                <a:spcPct val="0"/>
              </a:spcAft>
              <a:defRPr sz="1200" b="1">
                <a:solidFill>
                  <a:schemeClr val="accent2"/>
                </a:solidFill>
                <a:latin typeface="Arial" panose="020B0604020202020204" pitchFamily="34" charset="0"/>
              </a:defRPr>
            </a:lvl6pPr>
            <a:lvl7pPr marL="2970213" indent="-227013" algn="r" defTabSz="946150" eaLnBrk="0" fontAlgn="base" hangingPunct="0">
              <a:spcBef>
                <a:spcPct val="0"/>
              </a:spcBef>
              <a:spcAft>
                <a:spcPct val="0"/>
              </a:spcAft>
              <a:defRPr sz="1200" b="1">
                <a:solidFill>
                  <a:schemeClr val="accent2"/>
                </a:solidFill>
                <a:latin typeface="Arial" panose="020B0604020202020204" pitchFamily="34" charset="0"/>
              </a:defRPr>
            </a:lvl7pPr>
            <a:lvl8pPr marL="3427413" indent="-227013" algn="r" defTabSz="946150" eaLnBrk="0" fontAlgn="base" hangingPunct="0">
              <a:spcBef>
                <a:spcPct val="0"/>
              </a:spcBef>
              <a:spcAft>
                <a:spcPct val="0"/>
              </a:spcAft>
              <a:defRPr sz="1200" b="1">
                <a:solidFill>
                  <a:schemeClr val="accent2"/>
                </a:solidFill>
                <a:latin typeface="Arial" panose="020B0604020202020204" pitchFamily="34" charset="0"/>
              </a:defRPr>
            </a:lvl8pPr>
            <a:lvl9pPr marL="3884613" indent="-227013" algn="r" defTabSz="946150" eaLnBrk="0" fontAlgn="base" hangingPunct="0">
              <a:spcBef>
                <a:spcPct val="0"/>
              </a:spcBef>
              <a:spcAft>
                <a:spcPct val="0"/>
              </a:spcAft>
              <a:defRPr sz="1200" b="1">
                <a:solidFill>
                  <a:schemeClr val="accent2"/>
                </a:solidFill>
                <a:latin typeface="Arial" panose="020B0604020202020204" pitchFamily="34" charset="0"/>
              </a:defRPr>
            </a:lvl9pPr>
          </a:lstStyle>
          <a:p>
            <a:pPr algn="l"/>
            <a:r>
              <a:rPr lang="en-US" altLang="en-US">
                <a:solidFill>
                  <a:srgbClr val="C0504D"/>
                </a:solidFill>
              </a:rPr>
              <a:t>04/19/2005</a:t>
            </a:r>
          </a:p>
        </p:txBody>
      </p:sp>
      <p:sp>
        <p:nvSpPr>
          <p:cNvPr id="26627" name="Rectangle 5">
            <a:extLst>
              <a:ext uri="{FF2B5EF4-FFF2-40B4-BE49-F238E27FC236}">
                <a16:creationId xmlns:a16="http://schemas.microsoft.com/office/drawing/2014/main" id="{049A07FC-6E90-4770-84B6-6A66686E75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46150">
              <a:defRPr sz="1200" b="1">
                <a:solidFill>
                  <a:schemeClr val="accent2"/>
                </a:solidFill>
                <a:latin typeface="Arial" panose="020B0604020202020204" pitchFamily="34" charset="0"/>
              </a:defRPr>
            </a:lvl1pPr>
            <a:lvl2pPr marL="741363" indent="-284163" algn="r" defTabSz="946150">
              <a:defRPr sz="1200" b="1">
                <a:solidFill>
                  <a:schemeClr val="accent2"/>
                </a:solidFill>
                <a:latin typeface="Arial" panose="020B0604020202020204" pitchFamily="34" charset="0"/>
              </a:defRPr>
            </a:lvl2pPr>
            <a:lvl3pPr marL="1141413" indent="-227013" algn="r" defTabSz="946150">
              <a:defRPr sz="1200" b="1">
                <a:solidFill>
                  <a:schemeClr val="accent2"/>
                </a:solidFill>
                <a:latin typeface="Arial" panose="020B0604020202020204" pitchFamily="34" charset="0"/>
              </a:defRPr>
            </a:lvl3pPr>
            <a:lvl4pPr marL="1598613" indent="-227013" algn="r" defTabSz="946150">
              <a:defRPr sz="1200" b="1">
                <a:solidFill>
                  <a:schemeClr val="accent2"/>
                </a:solidFill>
                <a:latin typeface="Arial" panose="020B0604020202020204" pitchFamily="34" charset="0"/>
              </a:defRPr>
            </a:lvl4pPr>
            <a:lvl5pPr marL="2055813" indent="-227013" algn="r" defTabSz="946150">
              <a:defRPr sz="1200" b="1">
                <a:solidFill>
                  <a:schemeClr val="accent2"/>
                </a:solidFill>
                <a:latin typeface="Arial" panose="020B0604020202020204" pitchFamily="34" charset="0"/>
              </a:defRPr>
            </a:lvl5pPr>
            <a:lvl6pPr marL="2513013" indent="-227013" algn="r" defTabSz="946150" eaLnBrk="0" fontAlgn="base" hangingPunct="0">
              <a:spcBef>
                <a:spcPct val="0"/>
              </a:spcBef>
              <a:spcAft>
                <a:spcPct val="0"/>
              </a:spcAft>
              <a:defRPr sz="1200" b="1">
                <a:solidFill>
                  <a:schemeClr val="accent2"/>
                </a:solidFill>
                <a:latin typeface="Arial" panose="020B0604020202020204" pitchFamily="34" charset="0"/>
              </a:defRPr>
            </a:lvl6pPr>
            <a:lvl7pPr marL="2970213" indent="-227013" algn="r" defTabSz="946150" eaLnBrk="0" fontAlgn="base" hangingPunct="0">
              <a:spcBef>
                <a:spcPct val="0"/>
              </a:spcBef>
              <a:spcAft>
                <a:spcPct val="0"/>
              </a:spcAft>
              <a:defRPr sz="1200" b="1">
                <a:solidFill>
                  <a:schemeClr val="accent2"/>
                </a:solidFill>
                <a:latin typeface="Arial" panose="020B0604020202020204" pitchFamily="34" charset="0"/>
              </a:defRPr>
            </a:lvl7pPr>
            <a:lvl8pPr marL="3427413" indent="-227013" algn="r" defTabSz="946150" eaLnBrk="0" fontAlgn="base" hangingPunct="0">
              <a:spcBef>
                <a:spcPct val="0"/>
              </a:spcBef>
              <a:spcAft>
                <a:spcPct val="0"/>
              </a:spcAft>
              <a:defRPr sz="1200" b="1">
                <a:solidFill>
                  <a:schemeClr val="accent2"/>
                </a:solidFill>
                <a:latin typeface="Arial" panose="020B0604020202020204" pitchFamily="34" charset="0"/>
              </a:defRPr>
            </a:lvl8pPr>
            <a:lvl9pPr marL="3884613" indent="-227013" algn="r" defTabSz="946150" eaLnBrk="0" fontAlgn="base" hangingPunct="0">
              <a:spcBef>
                <a:spcPct val="0"/>
              </a:spcBef>
              <a:spcAft>
                <a:spcPct val="0"/>
              </a:spcAft>
              <a:defRPr sz="1200" b="1">
                <a:solidFill>
                  <a:schemeClr val="accent2"/>
                </a:solidFill>
                <a:latin typeface="Arial" panose="020B0604020202020204" pitchFamily="34" charset="0"/>
              </a:defRPr>
            </a:lvl9pPr>
          </a:lstStyle>
          <a:p>
            <a:fld id="{CD6817F6-CFF1-42AE-AD9C-BFDEC30722B7}" type="slidenum">
              <a:rPr lang="en-US" altLang="en-US">
                <a:solidFill>
                  <a:srgbClr val="C0504D"/>
                </a:solidFill>
              </a:rPr>
              <a:pPr/>
              <a:t>3</a:t>
            </a:fld>
            <a:endParaRPr lang="en-US" altLang="en-US">
              <a:solidFill>
                <a:srgbClr val="C0504D"/>
              </a:solidFill>
            </a:endParaRPr>
          </a:p>
        </p:txBody>
      </p:sp>
      <p:sp>
        <p:nvSpPr>
          <p:cNvPr id="26628" name="Rectangle 6">
            <a:extLst>
              <a:ext uri="{FF2B5EF4-FFF2-40B4-BE49-F238E27FC236}">
                <a16:creationId xmlns:a16="http://schemas.microsoft.com/office/drawing/2014/main" id="{5356CB1C-04A5-4890-9387-479CFA0D8412}"/>
              </a:ext>
            </a:extLst>
          </p:cNvPr>
          <p:cNvSpPr>
            <a:spLocks noGrp="1" noRot="1" noChangeAspect="1" noChangeArrowheads="1" noTextEdit="1"/>
          </p:cNvSpPr>
          <p:nvPr>
            <p:ph type="sldImg"/>
          </p:nvPr>
        </p:nvSpPr>
        <p:spPr>
          <a:xfrm>
            <a:off x="561975" y="393700"/>
            <a:ext cx="5873750" cy="3305175"/>
          </a:xfrm>
          <a:ln/>
        </p:spPr>
      </p:sp>
      <p:sp>
        <p:nvSpPr>
          <p:cNvPr id="26629" name="Rectangle 7">
            <a:extLst>
              <a:ext uri="{FF2B5EF4-FFF2-40B4-BE49-F238E27FC236}">
                <a16:creationId xmlns:a16="http://schemas.microsoft.com/office/drawing/2014/main" id="{648F015E-D0DF-4A7D-8A4C-54521912D31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Cleared 12/1/22</a:t>
            </a:r>
          </a:p>
          <a:p>
            <a:endParaRPr lang="en-US" altLang="en-US" dirty="0">
              <a:latin typeface="Arial" panose="020B0604020202020204" pitchFamily="34" charset="0"/>
            </a:endParaRPr>
          </a:p>
          <a:p>
            <a:r>
              <a:rPr lang="en-US" altLang="en-US" dirty="0">
                <a:latin typeface="Arial" panose="020B0604020202020204" pitchFamily="34" charset="0"/>
              </a:rPr>
              <a:t>FHWA’s BA regulations in 23 CFR 635.410 apply to iron and steel materials only. All manufacturing processes must take place domestically, including the application of coating on the materials.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Cleared 12/1/22</a:t>
            </a:r>
          </a:p>
          <a:p>
            <a:endParaRPr lang="en-US" dirty="0"/>
          </a:p>
          <a:p>
            <a:r>
              <a:rPr lang="en-US" dirty="0"/>
              <a:t>In General, section 70914 of the BIL requires the application of Buy America to all of the iron, steel, manufactured products and construction materials.  </a:t>
            </a:r>
          </a:p>
        </p:txBody>
      </p:sp>
      <p:sp>
        <p:nvSpPr>
          <p:cNvPr id="4" name="Slide Number Placeholder 3"/>
          <p:cNvSpPr>
            <a:spLocks noGrp="1"/>
          </p:cNvSpPr>
          <p:nvPr>
            <p:ph type="sldNum" sz="quarter" idx="5"/>
          </p:nvPr>
        </p:nvSpPr>
        <p:spPr/>
        <p:txBody>
          <a:bodyPr/>
          <a:lstStyle/>
          <a:p>
            <a:fld id="{CFD010D5-3855-43B8-A925-D934B3F123B5}" type="slidenum">
              <a:rPr lang="en-US" smtClean="0"/>
              <a:t>4</a:t>
            </a:fld>
            <a:endParaRPr lang="en-US"/>
          </a:p>
        </p:txBody>
      </p:sp>
    </p:spTree>
    <p:extLst>
      <p:ext uri="{BB962C8B-B14F-4D97-AF65-F5344CB8AC3E}">
        <p14:creationId xmlns:p14="http://schemas.microsoft.com/office/powerpoint/2010/main" val="402353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Cleared 12/1/22</a:t>
            </a:r>
          </a:p>
          <a:p>
            <a:endParaRPr lang="en-US" b="0" u="none" dirty="0"/>
          </a:p>
          <a:p>
            <a:r>
              <a:rPr lang="en-US" b="0" u="none" dirty="0"/>
              <a:t>Section 70917(a) provide that sec 70914 apply only to the extent that Federal agencies do not already apply a Buy America preference to iron, steel, manufactured products, and construction materials.</a:t>
            </a:r>
          </a:p>
          <a:p>
            <a:endParaRPr lang="en-US" b="0" u="none" dirty="0"/>
          </a:p>
          <a:p>
            <a:r>
              <a:rPr lang="en-US" b="0" u="none" dirty="0"/>
              <a:t>FHWA already applies Buy America requirements in 23 U.S.C. 313 and 23 CFR 635.410 to Federal-aid programs for iron and steel products and FHWA’s manufactured products general waiver covers manufactured products. BABA Section 70917(a) allows FHWA to preserve requirements for iron and steel and manufactured products. Only construction materials need to be covered.</a:t>
            </a:r>
          </a:p>
        </p:txBody>
      </p:sp>
      <p:sp>
        <p:nvSpPr>
          <p:cNvPr id="4" name="Slide Number Placeholder 3"/>
          <p:cNvSpPr>
            <a:spLocks noGrp="1"/>
          </p:cNvSpPr>
          <p:nvPr>
            <p:ph type="sldNum" sz="quarter" idx="5"/>
          </p:nvPr>
        </p:nvSpPr>
        <p:spPr/>
        <p:txBody>
          <a:bodyPr/>
          <a:lstStyle/>
          <a:p>
            <a:fld id="{CFD010D5-3855-43B8-A925-D934B3F123B5}" type="slidenum">
              <a:rPr lang="en-US" smtClean="0"/>
              <a:t>5</a:t>
            </a:fld>
            <a:endParaRPr lang="en-US"/>
          </a:p>
        </p:txBody>
      </p:sp>
    </p:spTree>
    <p:extLst>
      <p:ext uri="{BB962C8B-B14F-4D97-AF65-F5344CB8AC3E}">
        <p14:creationId xmlns:p14="http://schemas.microsoft.com/office/powerpoint/2010/main" val="258407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Cleared 12/1/22</a:t>
            </a:r>
          </a:p>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6</a:t>
            </a:fld>
            <a:endParaRPr lang="en-US"/>
          </a:p>
        </p:txBody>
      </p:sp>
    </p:spTree>
    <p:extLst>
      <p:ext uri="{BB962C8B-B14F-4D97-AF65-F5344CB8AC3E}">
        <p14:creationId xmlns:p14="http://schemas.microsoft.com/office/powerpoint/2010/main" val="387932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Cleared 12/1/22</a:t>
            </a:r>
          </a:p>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7</a:t>
            </a:fld>
            <a:endParaRPr lang="en-US"/>
          </a:p>
        </p:txBody>
      </p:sp>
    </p:spTree>
    <p:extLst>
      <p:ext uri="{BB962C8B-B14F-4D97-AF65-F5344CB8AC3E}">
        <p14:creationId xmlns:p14="http://schemas.microsoft.com/office/powerpoint/2010/main" val="96443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Cleared 12/1/22</a:t>
            </a:r>
          </a:p>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8</a:t>
            </a:fld>
            <a:endParaRPr lang="en-US"/>
          </a:p>
        </p:txBody>
      </p:sp>
    </p:spTree>
    <p:extLst>
      <p:ext uri="{BB962C8B-B14F-4D97-AF65-F5344CB8AC3E}">
        <p14:creationId xmlns:p14="http://schemas.microsoft.com/office/powerpoint/2010/main" val="263651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D010D5-3855-43B8-A925-D934B3F123B5}" type="slidenum">
              <a:rPr lang="en-US" smtClean="0"/>
              <a:t>9</a:t>
            </a:fld>
            <a:endParaRPr lang="en-US"/>
          </a:p>
        </p:txBody>
      </p:sp>
    </p:spTree>
    <p:extLst>
      <p:ext uri="{BB962C8B-B14F-4D97-AF65-F5344CB8AC3E}">
        <p14:creationId xmlns:p14="http://schemas.microsoft.com/office/powerpoint/2010/main" val="751032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1" y="0"/>
            <a:ext cx="3762979"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6"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roup 8"/>
          <p:cNvGrpSpPr/>
          <p:nvPr userDrawn="1"/>
        </p:nvGrpSpPr>
        <p:grpSpPr>
          <a:xfrm>
            <a:off x="129210" y="207983"/>
            <a:ext cx="3040709" cy="1038780"/>
            <a:chOff x="96907" y="207983"/>
            <a:chExt cx="2280532" cy="103878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177" y="207983"/>
              <a:ext cx="1828800" cy="719737"/>
            </a:xfrm>
            <a:prstGeom prst="rect">
              <a:avLst/>
            </a:prstGeom>
          </p:spPr>
        </p:pic>
        <p:sp>
          <p:nvSpPr>
            <p:cNvPr id="11" name="TextBox 10"/>
            <p:cNvSpPr txBox="1"/>
            <p:nvPr userDrawn="1"/>
          </p:nvSpPr>
          <p:spPr>
            <a:xfrm>
              <a:off x="96907" y="938986"/>
              <a:ext cx="2280532"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Office of Infrastructure</a:t>
              </a:r>
            </a:p>
          </p:txBody>
        </p:sp>
      </p:grpSp>
    </p:spTree>
    <p:extLst>
      <p:ext uri="{BB962C8B-B14F-4D97-AF65-F5344CB8AC3E}">
        <p14:creationId xmlns:p14="http://schemas.microsoft.com/office/powerpoint/2010/main" val="18245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val="233398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68113" y="17075"/>
            <a:ext cx="3188843" cy="3200400"/>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21497" y="-14438"/>
            <a:ext cx="2688977" cy="2901536"/>
          </a:xfrm>
          <a:prstGeom prst="rect">
            <a:avLst/>
          </a:prstGeom>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212529" y="2827421"/>
            <a:ext cx="5105795" cy="4023360"/>
          </a:xfrm>
          <a:prstGeom prst="rect">
            <a:avLst/>
          </a:prstGeom>
        </p:spPr>
      </p:pic>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6"/>
          <p:cNvSpPr>
            <a:spLocks/>
          </p:cNvSpPr>
          <p:nvPr/>
        </p:nvSpPr>
        <p:spPr bwMode="auto">
          <a:xfrm>
            <a:off x="6237169" y="-7219"/>
            <a:ext cx="1950720"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4" name="Freeform 7"/>
          <p:cNvSpPr>
            <a:spLocks/>
          </p:cNvSpPr>
          <p:nvPr userDrawn="1"/>
        </p:nvSpPr>
        <p:spPr bwMode="auto">
          <a:xfrm>
            <a:off x="5835316" y="0"/>
            <a:ext cx="1828800"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grpSp>
        <p:nvGrpSpPr>
          <p:cNvPr id="8" name="Group 7">
            <a:extLst>
              <a:ext uri="{FF2B5EF4-FFF2-40B4-BE49-F238E27FC236}">
                <a16:creationId xmlns:a16="http://schemas.microsoft.com/office/drawing/2014/main" id="{D126638B-0001-4704-B589-80105522B737}"/>
              </a:ext>
            </a:extLst>
          </p:cNvPr>
          <p:cNvGrpSpPr/>
          <p:nvPr userDrawn="1"/>
        </p:nvGrpSpPr>
        <p:grpSpPr>
          <a:xfrm>
            <a:off x="184526" y="271356"/>
            <a:ext cx="3040709" cy="1331705"/>
            <a:chOff x="184526" y="271356"/>
            <a:chExt cx="3040709" cy="1331705"/>
          </a:xfrm>
        </p:grpSpPr>
        <p:sp>
          <p:nvSpPr>
            <p:cNvPr id="18" name="TextBox 17"/>
            <p:cNvSpPr txBox="1"/>
            <p:nvPr userDrawn="1"/>
          </p:nvSpPr>
          <p:spPr>
            <a:xfrm>
              <a:off x="184526" y="1295284"/>
              <a:ext cx="3040709"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Office of Infrastructure</a:t>
              </a:r>
            </a:p>
          </p:txBody>
        </p:sp>
        <p:pic>
          <p:nvPicPr>
            <p:cNvPr id="6" name="Picture 5">
              <a:extLst>
                <a:ext uri="{FF2B5EF4-FFF2-40B4-BE49-F238E27FC236}">
                  <a16:creationId xmlns:a16="http://schemas.microsoft.com/office/drawing/2014/main" id="{090A7148-6616-49C1-8730-85BFC0CE481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2378" y="271356"/>
              <a:ext cx="2651256" cy="1042416"/>
            </a:xfrm>
            <a:prstGeom prst="rect">
              <a:avLst/>
            </a:prstGeom>
          </p:spPr>
        </p:pic>
      </p:grpSp>
    </p:spTree>
    <p:extLst>
      <p:ext uri="{BB962C8B-B14F-4D97-AF65-F5344CB8AC3E}">
        <p14:creationId xmlns:p14="http://schemas.microsoft.com/office/powerpoint/2010/main" val="27760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3"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9"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5"/>
            <a:ext cx="8046719"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14" name="Group 13">
            <a:extLst>
              <a:ext uri="{FF2B5EF4-FFF2-40B4-BE49-F238E27FC236}">
                <a16:creationId xmlns:a16="http://schemas.microsoft.com/office/drawing/2014/main" id="{E66E493A-FCEC-4462-B50B-A6D0A656D6A4}"/>
              </a:ext>
            </a:extLst>
          </p:cNvPr>
          <p:cNvGrpSpPr/>
          <p:nvPr userDrawn="1"/>
        </p:nvGrpSpPr>
        <p:grpSpPr>
          <a:xfrm>
            <a:off x="228600" y="321354"/>
            <a:ext cx="3040709" cy="1331705"/>
            <a:chOff x="184526" y="271356"/>
            <a:chExt cx="3040709" cy="1331705"/>
          </a:xfrm>
        </p:grpSpPr>
        <p:sp>
          <p:nvSpPr>
            <p:cNvPr id="15" name="TextBox 14">
              <a:extLst>
                <a:ext uri="{FF2B5EF4-FFF2-40B4-BE49-F238E27FC236}">
                  <a16:creationId xmlns:a16="http://schemas.microsoft.com/office/drawing/2014/main" id="{09E8FAFA-C54C-400E-AC82-3A615719E635}"/>
                </a:ext>
              </a:extLst>
            </p:cNvPr>
            <p:cNvSpPr txBox="1"/>
            <p:nvPr userDrawn="1"/>
          </p:nvSpPr>
          <p:spPr>
            <a:xfrm>
              <a:off x="184526" y="1295284"/>
              <a:ext cx="3040709"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Office of Infrastructure</a:t>
              </a:r>
            </a:p>
          </p:txBody>
        </p:sp>
        <p:pic>
          <p:nvPicPr>
            <p:cNvPr id="16" name="Picture 15">
              <a:extLst>
                <a:ext uri="{FF2B5EF4-FFF2-40B4-BE49-F238E27FC236}">
                  <a16:creationId xmlns:a16="http://schemas.microsoft.com/office/drawing/2014/main" id="{097BF25A-A580-4597-9664-841F7DCDA4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2378" y="271356"/>
              <a:ext cx="2651256" cy="1042416"/>
            </a:xfrm>
            <a:prstGeom prst="rect">
              <a:avLst/>
            </a:prstGeom>
          </p:spPr>
        </p:pic>
      </p:grpSp>
    </p:spTree>
    <p:extLst>
      <p:ext uri="{BB962C8B-B14F-4D97-AF65-F5344CB8AC3E}">
        <p14:creationId xmlns:p14="http://schemas.microsoft.com/office/powerpoint/2010/main" val="12606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828801"/>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46615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840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20800" y="271464"/>
            <a:ext cx="10668000" cy="947737"/>
          </a:xfrm>
        </p:spPr>
        <p:txBody>
          <a:bodyPr/>
          <a:lstStyle/>
          <a:p>
            <a:r>
              <a:rPr lang="en-US"/>
              <a:t>Click to edit Master title style</a:t>
            </a:r>
          </a:p>
        </p:txBody>
      </p:sp>
      <p:sp>
        <p:nvSpPr>
          <p:cNvPr id="3" name="Content Placeholder 2"/>
          <p:cNvSpPr>
            <a:spLocks noGrp="1"/>
          </p:cNvSpPr>
          <p:nvPr>
            <p:ph sz="quarter" idx="1"/>
          </p:nvPr>
        </p:nvSpPr>
        <p:spPr>
          <a:xfrm>
            <a:off x="1320800" y="1676401"/>
            <a:ext cx="5080000" cy="198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604000" y="1676401"/>
            <a:ext cx="5080000" cy="198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1320800" y="3814763"/>
            <a:ext cx="10363200" cy="198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43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371602"/>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1443008"/>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pic>
        <p:nvPicPr>
          <p:cNvPr id="16" name="Picture 15"/>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214121" y="6278880"/>
            <a:ext cx="919777" cy="274320"/>
          </a:xfrm>
          <a:prstGeom prst="rect">
            <a:avLst/>
          </a:prstGeom>
        </p:spPr>
      </p:pic>
    </p:spTree>
    <p:extLst>
      <p:ext uri="{BB962C8B-B14F-4D97-AF65-F5344CB8AC3E}">
        <p14:creationId xmlns:p14="http://schemas.microsoft.com/office/powerpoint/2010/main" val="1572258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9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guide id="7"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cc02.safelinks.protection.outlook.com/?url=https%3A%2F%2Fwww.federalregister.gov%2Fdocuments%2F2023%2F08%2F16%2F2023-17602%2Fwaiver-of-buy-america-requirements-for-de-minimis-costs-and-small-grants&amp;data=05%7C01%7CBrian.Hogge%40dot.gov%7C01c7a97d83c241e2a08208db9e69ddfa%7Cc4cd245b44f04395a1aa3848d258f78b%7C0%7C0%7C638277949788550409%7CUnknown%7CTWFpbGZsb3d8eyJWIjoiMC4wLjAwMDAiLCJQIjoiV2luMzIiLCJBTiI6Ik1haWwiLCJXVCI6Mn0%3D%7C3000%7C%7C%7C&amp;sdata=rDfBdpzOmTdLUcX1nCZp3InykpV4SctCoq9olJ%2BpKx4%3D&amp;reserved=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hwa.dot.gov/construction/contracts/buyam_qae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hwa.dot.gov/buyamerica/" TargetMode="External"/><Relationship Id="rId7" Type="http://schemas.openxmlformats.org/officeDocument/2006/relationships/hyperlink" Target="https://www.federalregister.gov/documents/2023/03/17/2023-05498/notice-and-request-for-comment-on-fhwas-review-of-its-general-applicability-waiver-of-buy-ameri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ederalregister.gov/documents/2023/02/09/2023-02617/guidance-for-grants-and-agreements" TargetMode="External"/><Relationship Id="rId5" Type="http://schemas.openxmlformats.org/officeDocument/2006/relationships/hyperlink" Target="https://www.federalregister.gov/documents/2023/02/21/2023-03498/waiver-of-buy-america-requirements-for-electric-vehicle-chargers" TargetMode="External"/><Relationship Id="rId4" Type="http://schemas.openxmlformats.org/officeDocument/2006/relationships/hyperlink" Target="https://www.fhwa.dot.gov/construction/contracts/buyam_qae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Brian.Hogge@dot.gov" TargetMode="External"/><Relationship Id="rId2" Type="http://schemas.openxmlformats.org/officeDocument/2006/relationships/hyperlink" Target="mailto:Edwin.Okonkwo@dot.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hwa.dot.gov/construction/contracts/buyam_qageneral.cf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wp-content/uploads/2022/04/M-22-1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public-inspection/2023-17724/guidance-for-grants-and-agree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1854748"/>
            <a:ext cx="5562600" cy="1470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mn-lt"/>
                <a:ea typeface="+mn-ea"/>
                <a:cs typeface="+mn-cs"/>
              </a:rPr>
              <a:t>BUY AMERICA </a:t>
            </a:r>
            <a:br>
              <a:rPr lang="en-US" b="1" dirty="0">
                <a:effectLst>
                  <a:outerShdw blurRad="38100" dist="38100" dir="2700000" algn="tl">
                    <a:srgbClr val="000000">
                      <a:alpha val="43137"/>
                    </a:srgbClr>
                  </a:outerShdw>
                </a:effectLst>
                <a:latin typeface="+mn-lt"/>
                <a:ea typeface="+mn-ea"/>
                <a:cs typeface="+mn-cs"/>
              </a:rPr>
            </a:br>
            <a:r>
              <a:rPr lang="en-US" b="1" dirty="0">
                <a:effectLst>
                  <a:outerShdw blurRad="38100" dist="38100" dir="2700000" algn="tl">
                    <a:srgbClr val="000000">
                      <a:alpha val="43137"/>
                    </a:srgbClr>
                  </a:outerShdw>
                </a:effectLst>
                <a:latin typeface="+mn-lt"/>
                <a:ea typeface="+mn-ea"/>
                <a:cs typeface="+mn-cs"/>
              </a:rPr>
              <a:t>OVERVIEW</a:t>
            </a:r>
          </a:p>
        </p:txBody>
      </p:sp>
      <p:sp>
        <p:nvSpPr>
          <p:cNvPr id="6" name="Subtitle 2"/>
          <p:cNvSpPr txBox="1">
            <a:spLocks/>
          </p:cNvSpPr>
          <p:nvPr/>
        </p:nvSpPr>
        <p:spPr>
          <a:xfrm>
            <a:off x="914400" y="4419600"/>
            <a:ext cx="5464996" cy="1752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8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9pPr>
          </a:lstStyle>
          <a:p>
            <a:pPr algn="ctr"/>
            <a:r>
              <a:rPr lang="en-US" b="1" dirty="0"/>
              <a:t>Edwin T. Okonkwo</a:t>
            </a:r>
          </a:p>
          <a:p>
            <a:pPr algn="ctr"/>
            <a:r>
              <a:rPr lang="en-US" b="1" dirty="0"/>
              <a:t>Construction Team HICP-20</a:t>
            </a:r>
          </a:p>
          <a:p>
            <a:pPr algn="ctr"/>
            <a:r>
              <a:rPr lang="en-US" b="1" dirty="0"/>
              <a:t>FHWA Office of Infrastructure</a:t>
            </a:r>
          </a:p>
          <a:p>
            <a:pPr algn="ctr"/>
            <a:endParaRPr lang="en-US" dirty="0"/>
          </a:p>
        </p:txBody>
      </p:sp>
      <p:sp>
        <p:nvSpPr>
          <p:cNvPr id="5" name="Content Placeholder 5">
            <a:extLst>
              <a:ext uri="{FF2B5EF4-FFF2-40B4-BE49-F238E27FC236}">
                <a16:creationId xmlns:a16="http://schemas.microsoft.com/office/drawing/2014/main" id="{F91AF87B-7C29-4183-9EB5-F5F26E00AC41}"/>
              </a:ext>
            </a:extLst>
          </p:cNvPr>
          <p:cNvSpPr txBox="1">
            <a:spLocks/>
          </p:cNvSpPr>
          <p:nvPr/>
        </p:nvSpPr>
        <p:spPr>
          <a:xfrm>
            <a:off x="8229600" y="6061628"/>
            <a:ext cx="3200400" cy="491571"/>
          </a:xfrm>
          <a:prstGeom prst="rect">
            <a:avLst/>
          </a:prstGeom>
        </p:spPr>
        <p:txBody>
          <a:bodyPr vert="horz" lIns="91440" tIns="45720" rIns="91440" bIns="45720" rtlCol="0">
            <a:noAutofit/>
          </a:bodyPr>
          <a:lstStyle>
            <a:lvl1pPr marL="0" indent="0" algn="l" defTabSz="342892" rtl="0" eaLnBrk="1" latinLnBrk="0" hangingPunct="1">
              <a:spcBef>
                <a:spcPct val="20000"/>
              </a:spcBef>
              <a:buFontTx/>
              <a:buNone/>
              <a:defRPr sz="2100" kern="1200">
                <a:solidFill>
                  <a:srgbClr val="0070C0"/>
                </a:solidFill>
                <a:latin typeface="Century Gothic"/>
                <a:ea typeface="+mn-ea"/>
                <a:cs typeface="Century Gothic"/>
              </a:defRPr>
            </a:lvl1pPr>
            <a:lvl2pPr marL="557199" indent="-214308" algn="l" defTabSz="342892" rtl="0" eaLnBrk="1" latinLnBrk="0" hangingPunct="1">
              <a:spcBef>
                <a:spcPct val="20000"/>
              </a:spcBef>
              <a:buFont typeface="Arial" panose="020B0604020202020204" pitchFamily="34" charset="0"/>
              <a:buChar char="•"/>
              <a:defRPr sz="2100" kern="1200">
                <a:solidFill>
                  <a:schemeClr val="tx1"/>
                </a:solidFill>
                <a:latin typeface="Century Gothic"/>
                <a:ea typeface="+mn-ea"/>
                <a:cs typeface="Century Gothic"/>
              </a:defRPr>
            </a:lvl2pPr>
            <a:lvl3pPr marL="857228" indent="-171446" algn="l" defTabSz="342892" rtl="0" eaLnBrk="1" latinLnBrk="0" hangingPunct="1">
              <a:spcBef>
                <a:spcPct val="20000"/>
              </a:spcBef>
              <a:buFont typeface="Courier New" panose="02070309020205020404" pitchFamily="49" charset="0"/>
              <a:buChar char="o"/>
              <a:defRPr sz="1800" kern="1200">
                <a:solidFill>
                  <a:schemeClr val="tx1"/>
                </a:solidFill>
                <a:latin typeface="Century Gothic"/>
                <a:ea typeface="+mn-ea"/>
                <a:cs typeface="Century Gothic"/>
              </a:defRPr>
            </a:lvl3pPr>
            <a:lvl4pPr marL="1200120" indent="-171446" algn="l" defTabSz="342892" rtl="0" eaLnBrk="1" latinLnBrk="0" hangingPunct="1">
              <a:spcBef>
                <a:spcPct val="20000"/>
              </a:spcBef>
              <a:buFont typeface="Arial"/>
              <a:buChar char="–"/>
              <a:defRPr sz="1500" kern="1200">
                <a:solidFill>
                  <a:schemeClr val="tx1"/>
                </a:solidFill>
                <a:latin typeface="Century Gothic"/>
                <a:ea typeface="+mn-ea"/>
                <a:cs typeface="Century Gothic"/>
              </a:defRPr>
            </a:lvl4pPr>
            <a:lvl5pPr marL="1543012" indent="-171446" algn="l" defTabSz="342892" rtl="0" eaLnBrk="1" latinLnBrk="0" hangingPunct="1">
              <a:spcBef>
                <a:spcPct val="20000"/>
              </a:spcBef>
              <a:buFont typeface="Arial"/>
              <a:buChar char="»"/>
              <a:defRPr sz="1500" kern="1200">
                <a:solidFill>
                  <a:schemeClr val="tx1"/>
                </a:solidFill>
                <a:latin typeface="Century Gothic"/>
                <a:ea typeface="+mn-ea"/>
                <a:cs typeface="Century Gothic"/>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92"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rPr>
              <a:t>Unless otherwise noted, FHWA is the source for all images in this presentation.</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05AD-246F-40DB-FDBE-A62935D8DEFD}"/>
              </a:ext>
            </a:extLst>
          </p:cNvPr>
          <p:cNvSpPr>
            <a:spLocks noGrp="1"/>
          </p:cNvSpPr>
          <p:nvPr>
            <p:ph type="title"/>
          </p:nvPr>
        </p:nvSpPr>
        <p:spPr>
          <a:xfrm>
            <a:off x="1295400" y="255134"/>
            <a:ext cx="9601200" cy="811666"/>
          </a:xfrm>
        </p:spPr>
        <p:txBody>
          <a:bodyPr/>
          <a:lstStyle/>
          <a:p>
            <a:pPr algn="ctr"/>
            <a:r>
              <a:rPr lang="en-US" dirty="0"/>
              <a:t>OMB Final Guidance contd.</a:t>
            </a:r>
          </a:p>
        </p:txBody>
      </p:sp>
      <p:sp>
        <p:nvSpPr>
          <p:cNvPr id="3" name="Content Placeholder 2">
            <a:extLst>
              <a:ext uri="{FF2B5EF4-FFF2-40B4-BE49-F238E27FC236}">
                <a16:creationId xmlns:a16="http://schemas.microsoft.com/office/drawing/2014/main" id="{A240E3C9-455E-2FED-8023-B5F7FE363321}"/>
              </a:ext>
            </a:extLst>
          </p:cNvPr>
          <p:cNvSpPr>
            <a:spLocks noGrp="1"/>
          </p:cNvSpPr>
          <p:nvPr>
            <p:ph idx="1"/>
          </p:nvPr>
        </p:nvSpPr>
        <p:spPr>
          <a:xfrm>
            <a:off x="76200" y="1600200"/>
            <a:ext cx="12115800" cy="5257799"/>
          </a:xfrm>
        </p:spPr>
        <p:txBody>
          <a:bodyPr>
            <a:normAutofit/>
          </a:bodyPr>
          <a:lstStyle/>
          <a:p>
            <a:r>
              <a:rPr lang="en-US" b="1" dirty="0"/>
              <a:t>Section 184.4: </a:t>
            </a:r>
            <a:r>
              <a:rPr lang="en-US" dirty="0"/>
              <a:t>Categorization of Articles, Materials, and Supplies</a:t>
            </a:r>
          </a:p>
          <a:p>
            <a:pPr lvl="1"/>
            <a:r>
              <a:rPr lang="en-US" dirty="0"/>
              <a:t>Iron and steel</a:t>
            </a:r>
          </a:p>
          <a:p>
            <a:pPr lvl="1"/>
            <a:r>
              <a:rPr lang="en-US" dirty="0"/>
              <a:t>Manufactured product</a:t>
            </a:r>
          </a:p>
          <a:p>
            <a:pPr lvl="1"/>
            <a:r>
              <a:rPr lang="en-US" dirty="0"/>
              <a:t>Construction material</a:t>
            </a:r>
          </a:p>
          <a:p>
            <a:pPr lvl="1"/>
            <a:r>
              <a:rPr lang="en-US" dirty="0"/>
              <a:t>Materials</a:t>
            </a:r>
          </a:p>
          <a:p>
            <a:pPr marL="320040" lvl="1" indent="0">
              <a:buNone/>
            </a:pPr>
            <a:r>
              <a:rPr lang="en-US" dirty="0"/>
              <a:t>Decision made based on the statute at the time it is brought to work site for incorporation.</a:t>
            </a:r>
          </a:p>
          <a:p>
            <a:pPr marL="320040" lvl="1" indent="0">
              <a:buNone/>
            </a:pPr>
            <a:endParaRPr lang="en-US" dirty="0"/>
          </a:p>
          <a:p>
            <a:pPr marL="274320" marR="0" lvl="0" indent="-27432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95959"/>
                </a:solidFill>
                <a:effectLst/>
                <a:uLnTx/>
                <a:uFillTx/>
                <a:latin typeface="Book Antiqua"/>
                <a:ea typeface="+mn-ea"/>
                <a:cs typeface="+mn-cs"/>
              </a:rPr>
              <a:t>Section 184.6: </a:t>
            </a:r>
            <a:r>
              <a:rPr kumimoji="0" lang="en-US" sz="2400" b="0" i="0" u="none" strike="noStrike" kern="1200" cap="none" spc="0" normalizeH="0" baseline="0" noProof="0" dirty="0">
                <a:ln>
                  <a:noFill/>
                </a:ln>
                <a:solidFill>
                  <a:srgbClr val="595959"/>
                </a:solidFill>
                <a:effectLst/>
                <a:uLnTx/>
                <a:uFillTx/>
                <a:latin typeface="Book Antiqua"/>
                <a:ea typeface="+mn-ea"/>
                <a:cs typeface="+mn-cs"/>
              </a:rPr>
              <a:t>Construction material standards</a:t>
            </a:r>
          </a:p>
          <a:p>
            <a:pPr marL="320040" lvl="1" indent="0">
              <a:buNone/>
            </a:pPr>
            <a:r>
              <a:rPr lang="en-US" b="1" dirty="0"/>
              <a:t>Non-ferrous metals: </a:t>
            </a:r>
            <a:r>
              <a:rPr lang="en-US" dirty="0"/>
              <a:t>all manufacturing process means melting through final shaping, coating and assembly occurred in U.S. </a:t>
            </a:r>
          </a:p>
          <a:p>
            <a:pPr marL="320040" lvl="1" indent="0">
              <a:buNone/>
            </a:pPr>
            <a:endParaRPr lang="en-US" dirty="0"/>
          </a:p>
          <a:p>
            <a:pPr marL="32004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09D942B1-809A-8DBB-0DCD-C28769918DF1}"/>
              </a:ext>
            </a:extLst>
          </p:cNvPr>
          <p:cNvSpPr>
            <a:spLocks noGrp="1"/>
          </p:cNvSpPr>
          <p:nvPr>
            <p:ph type="sldNum" sz="quarter" idx="11"/>
          </p:nvPr>
        </p:nvSpPr>
        <p:spPr/>
        <p:txBody>
          <a:bodyPr/>
          <a:lstStyle/>
          <a:p>
            <a:fld id="{A7F8E3F6-DE14-48B2-B2BC-6FABA9630FB8}" type="slidenum">
              <a:rPr lang="en-US" smtClean="0"/>
              <a:pPr/>
              <a:t>10</a:t>
            </a:fld>
            <a:endParaRPr lang="en-US"/>
          </a:p>
        </p:txBody>
      </p:sp>
    </p:spTree>
    <p:extLst>
      <p:ext uri="{BB962C8B-B14F-4D97-AF65-F5344CB8AC3E}">
        <p14:creationId xmlns:p14="http://schemas.microsoft.com/office/powerpoint/2010/main" val="26260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ACD2-9109-60B5-8544-A401611F8536}"/>
              </a:ext>
            </a:extLst>
          </p:cNvPr>
          <p:cNvSpPr>
            <a:spLocks noGrp="1"/>
          </p:cNvSpPr>
          <p:nvPr>
            <p:ph type="title"/>
          </p:nvPr>
        </p:nvSpPr>
        <p:spPr/>
        <p:txBody>
          <a:bodyPr/>
          <a:lstStyle/>
          <a:p>
            <a:r>
              <a:rPr lang="en-US" dirty="0"/>
              <a:t>Construction materials standard contd.</a:t>
            </a:r>
          </a:p>
        </p:txBody>
      </p:sp>
      <p:sp>
        <p:nvSpPr>
          <p:cNvPr id="3" name="Content Placeholder 2">
            <a:extLst>
              <a:ext uri="{FF2B5EF4-FFF2-40B4-BE49-F238E27FC236}">
                <a16:creationId xmlns:a16="http://schemas.microsoft.com/office/drawing/2014/main" id="{BEE49EB7-3B25-4CCA-6A6B-91246CCA0BDF}"/>
              </a:ext>
            </a:extLst>
          </p:cNvPr>
          <p:cNvSpPr>
            <a:spLocks noGrp="1"/>
          </p:cNvSpPr>
          <p:nvPr>
            <p:ph idx="1"/>
          </p:nvPr>
        </p:nvSpPr>
        <p:spPr>
          <a:xfrm>
            <a:off x="0" y="1600200"/>
            <a:ext cx="12192000" cy="5002666"/>
          </a:xfrm>
        </p:spPr>
        <p:txBody>
          <a:bodyPr/>
          <a:lstStyle/>
          <a:p>
            <a:pPr marL="320040" lvl="1" indent="0">
              <a:buNone/>
            </a:pPr>
            <a:r>
              <a:rPr lang="en-US" b="1" dirty="0">
                <a:solidFill>
                  <a:srgbClr val="595959"/>
                </a:solidFill>
              </a:rPr>
              <a:t>Plastic and Polymer-based products</a:t>
            </a:r>
            <a:r>
              <a:rPr lang="en-US" dirty="0">
                <a:solidFill>
                  <a:srgbClr val="595959"/>
                </a:solidFill>
              </a:rPr>
              <a:t>: All manufacturing processes, from initial </a:t>
            </a:r>
          </a:p>
          <a:p>
            <a:pPr marL="320040" lvl="1" indent="0">
              <a:buNone/>
            </a:pPr>
            <a:r>
              <a:rPr lang="en-US" dirty="0">
                <a:solidFill>
                  <a:srgbClr val="595959"/>
                </a:solidFill>
              </a:rPr>
              <a:t>combination of constituent plastic or polymer-based inputs, or, where applicable, constituent </a:t>
            </a:r>
          </a:p>
          <a:p>
            <a:pPr marL="320040" lvl="1" indent="0">
              <a:buNone/>
            </a:pPr>
            <a:r>
              <a:rPr lang="en-US" dirty="0">
                <a:solidFill>
                  <a:srgbClr val="595959"/>
                </a:solidFill>
              </a:rPr>
              <a:t>composite materials, until the item is in its final form, occurred in the United States</a:t>
            </a:r>
          </a:p>
          <a:p>
            <a:endParaRPr lang="en-US" dirty="0"/>
          </a:p>
          <a:p>
            <a:r>
              <a:rPr lang="en-US" b="1" dirty="0"/>
              <a:t>Glass: </a:t>
            </a:r>
            <a:r>
              <a:rPr lang="en-US" dirty="0"/>
              <a:t>All manufacturing processes, from initial batching and melting of raw materials through annealing, cooling, and cutting, occurred in the United States.</a:t>
            </a:r>
          </a:p>
          <a:p>
            <a:r>
              <a:rPr lang="en-US" b="1" dirty="0"/>
              <a:t>Lumber: </a:t>
            </a:r>
            <a:r>
              <a:rPr lang="en-US" dirty="0"/>
              <a:t>All manufacturing processes, from initial debarking through treatment and </a:t>
            </a:r>
            <a:r>
              <a:rPr lang="en-US" dirty="0" err="1"/>
              <a:t>planing</a:t>
            </a:r>
            <a:r>
              <a:rPr lang="en-US" dirty="0"/>
              <a:t>, occurred in the United States.</a:t>
            </a:r>
          </a:p>
          <a:p>
            <a:r>
              <a:rPr lang="en-US" b="1" dirty="0"/>
              <a:t>Drywall</a:t>
            </a:r>
            <a:r>
              <a:rPr lang="en-US" dirty="0"/>
              <a:t>: All manufacturing processes, from initial blending of mined or synthetic gypsum plaster and additives through cutting and drying of sandwiched panels, occurred in the United States</a:t>
            </a:r>
          </a:p>
          <a:p>
            <a:endParaRPr lang="en-US" dirty="0"/>
          </a:p>
        </p:txBody>
      </p:sp>
      <p:sp>
        <p:nvSpPr>
          <p:cNvPr id="4" name="Slide Number Placeholder 3">
            <a:extLst>
              <a:ext uri="{FF2B5EF4-FFF2-40B4-BE49-F238E27FC236}">
                <a16:creationId xmlns:a16="http://schemas.microsoft.com/office/drawing/2014/main" id="{F9364CA9-18E0-8663-EF52-929EDAFF1068}"/>
              </a:ext>
            </a:extLst>
          </p:cNvPr>
          <p:cNvSpPr>
            <a:spLocks noGrp="1"/>
          </p:cNvSpPr>
          <p:nvPr>
            <p:ph type="sldNum" sz="quarter" idx="11"/>
          </p:nvPr>
        </p:nvSpPr>
        <p:spPr/>
        <p:txBody>
          <a:bodyPr/>
          <a:lstStyle/>
          <a:p>
            <a:fld id="{A7F8E3F6-DE14-48B2-B2BC-6FABA9630FB8}" type="slidenum">
              <a:rPr lang="en-US" smtClean="0"/>
              <a:pPr/>
              <a:t>11</a:t>
            </a:fld>
            <a:endParaRPr lang="en-US"/>
          </a:p>
        </p:txBody>
      </p:sp>
    </p:spTree>
    <p:extLst>
      <p:ext uri="{BB962C8B-B14F-4D97-AF65-F5344CB8AC3E}">
        <p14:creationId xmlns:p14="http://schemas.microsoft.com/office/powerpoint/2010/main" val="36251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9B72-18D8-C0CF-4323-BDFD54C06B06}"/>
              </a:ext>
            </a:extLst>
          </p:cNvPr>
          <p:cNvSpPr>
            <a:spLocks noGrp="1"/>
          </p:cNvSpPr>
          <p:nvPr>
            <p:ph type="title"/>
          </p:nvPr>
        </p:nvSpPr>
        <p:spPr>
          <a:xfrm>
            <a:off x="914400" y="245327"/>
            <a:ext cx="10896600" cy="1046657"/>
          </a:xfrm>
        </p:spPr>
        <p:txBody>
          <a:bodyPr/>
          <a:lstStyle/>
          <a:p>
            <a:pPr algn="ctr"/>
            <a:r>
              <a:rPr lang="en-US" dirty="0"/>
              <a:t>Waiver for De Minimis Costs, Small Grants, and Minor Components </a:t>
            </a:r>
          </a:p>
        </p:txBody>
      </p:sp>
      <p:sp>
        <p:nvSpPr>
          <p:cNvPr id="3" name="Content Placeholder 2">
            <a:extLst>
              <a:ext uri="{FF2B5EF4-FFF2-40B4-BE49-F238E27FC236}">
                <a16:creationId xmlns:a16="http://schemas.microsoft.com/office/drawing/2014/main" id="{9098B3A9-0148-A0C7-97D7-01F9D3D453AF}"/>
              </a:ext>
            </a:extLst>
          </p:cNvPr>
          <p:cNvSpPr>
            <a:spLocks noGrp="1"/>
          </p:cNvSpPr>
          <p:nvPr>
            <p:ph idx="1"/>
          </p:nvPr>
        </p:nvSpPr>
        <p:spPr>
          <a:xfrm>
            <a:off x="0" y="1600200"/>
            <a:ext cx="12115800" cy="5257800"/>
          </a:xfrm>
        </p:spPr>
        <p:txBody>
          <a:bodyPr>
            <a:noAutofit/>
          </a:bodyPr>
          <a:lstStyle/>
          <a:p>
            <a:pPr marL="0" marR="0">
              <a:spcBef>
                <a:spcPts val="0"/>
              </a:spcBef>
              <a:spcAft>
                <a:spcPts val="0"/>
              </a:spcAft>
            </a:pPr>
            <a:r>
              <a:rPr lang="en-US" sz="2000" dirty="0">
                <a:latin typeface="Calibri" panose="020F0502020204030204" pitchFamily="34" charset="0"/>
                <a:ea typeface="Calibri" panose="020F0502020204030204" pitchFamily="34" charset="0"/>
              </a:rPr>
              <a:t>On August 16, USDOT finalized the Public Interest Waiver for De Minimis Costs and Small Grants: </a:t>
            </a:r>
            <a:r>
              <a:rPr lang="en-US" sz="2000" u="sng" dirty="0">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https://www.federalregister.gov/documents/2023/08/16/2023-17602/waiver-of-buy-america-requirements-for-de-minimis-costs-and-small-grants</a:t>
            </a:r>
            <a:r>
              <a:rPr lang="en-US" sz="2000" dirty="0">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rPr>
              <a:t>The public interest waiver is for projects funded under DOT-administered financial assistance programs for iron, steel, manufactured products, and construction materials under a single financial assistance award for which:</a:t>
            </a:r>
          </a:p>
          <a:p>
            <a:pPr marL="0" marR="0" indent="0">
              <a:spcBef>
                <a:spcPts val="0"/>
              </a:spcBef>
              <a:spcAft>
                <a:spcPts val="0"/>
              </a:spcAft>
              <a:buNone/>
            </a:pPr>
            <a:r>
              <a:rPr lang="en-US" sz="2000" dirty="0">
                <a:latin typeface="Calibri" panose="020F0502020204030204" pitchFamily="34" charset="0"/>
                <a:ea typeface="Calibri" panose="020F0502020204030204" pitchFamily="34" charset="0"/>
              </a:rPr>
              <a:t> </a:t>
            </a:r>
          </a:p>
          <a:p>
            <a:pPr marL="342900" lvl="0" indent="-342900">
              <a:spcBef>
                <a:spcPts val="0"/>
              </a:spcBef>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The total value of the non-compliant products is no more than the lesser of $1,000,000 or 5% of total applicable costs for the project*; or</a:t>
            </a:r>
            <a:endParaRPr lang="en-US" sz="2000" dirty="0">
              <a:latin typeface="Calibri" panose="020F0502020204030204" pitchFamily="34" charset="0"/>
              <a:ea typeface="Calibri" panose="020F0502020204030204" pitchFamily="34" charset="0"/>
            </a:endParaRPr>
          </a:p>
          <a:p>
            <a:pPr marL="342900" lvl="0" indent="-342900">
              <a:spcBef>
                <a:spcPts val="0"/>
              </a:spcBef>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The total amount of Federal financial assistance applied to the project, through awards or subawards, is below $500,000.</a:t>
            </a:r>
            <a:endParaRPr lang="en-US" sz="20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latin typeface="Calibri" panose="020F0502020204030204" pitchFamily="34" charset="0"/>
                <a:ea typeface="Calibri" panose="020F0502020204030204" pitchFamily="34" charset="0"/>
              </a:rPr>
              <a:t> </a:t>
            </a:r>
          </a:p>
          <a:p>
            <a:pPr marL="0" marR="0">
              <a:spcBef>
                <a:spcPts val="0"/>
              </a:spcBef>
              <a:spcAft>
                <a:spcPts val="0"/>
              </a:spcAft>
            </a:pPr>
            <a:r>
              <a:rPr lang="en-US" sz="2000" b="1" dirty="0">
                <a:latin typeface="Calibri" panose="020F0502020204030204" pitchFamily="34" charset="0"/>
                <a:ea typeface="Calibri" panose="020F0502020204030204" pitchFamily="34" charset="0"/>
              </a:rPr>
              <a:t>*</a:t>
            </a:r>
            <a:r>
              <a:rPr lang="en-US" sz="2000" dirty="0">
                <a:latin typeface="Calibri" panose="020F0502020204030204" pitchFamily="34" charset="0"/>
                <a:ea typeface="Calibri" panose="020F0502020204030204" pitchFamily="34" charset="0"/>
              </a:rPr>
              <a:t>This bullet does not apply to iron and steel subject to the requirements of 23 U.S.C. 313 on financial assistance administered by FHWA. The de minimis threshold in 23 CFR 635.410(b)(4) continues to apply for steel and iron. </a:t>
            </a:r>
          </a:p>
          <a:p>
            <a:endParaRPr lang="en-US" dirty="0"/>
          </a:p>
        </p:txBody>
      </p:sp>
      <p:sp>
        <p:nvSpPr>
          <p:cNvPr id="4" name="Slide Number Placeholder 3">
            <a:extLst>
              <a:ext uri="{FF2B5EF4-FFF2-40B4-BE49-F238E27FC236}">
                <a16:creationId xmlns:a16="http://schemas.microsoft.com/office/drawing/2014/main" id="{69F1A251-52DC-D23D-F57E-AE0660E1D4BA}"/>
              </a:ext>
            </a:extLst>
          </p:cNvPr>
          <p:cNvSpPr>
            <a:spLocks noGrp="1"/>
          </p:cNvSpPr>
          <p:nvPr>
            <p:ph type="sldNum" sz="quarter" idx="11"/>
          </p:nvPr>
        </p:nvSpPr>
        <p:spPr/>
        <p:txBody>
          <a:bodyPr/>
          <a:lstStyle/>
          <a:p>
            <a:fld id="{A7F8E3F6-DE14-48B2-B2BC-6FABA9630FB8}" type="slidenum">
              <a:rPr lang="en-US" smtClean="0"/>
              <a:pPr/>
              <a:t>12</a:t>
            </a:fld>
            <a:endParaRPr lang="en-US"/>
          </a:p>
        </p:txBody>
      </p:sp>
    </p:spTree>
    <p:extLst>
      <p:ext uri="{BB962C8B-B14F-4D97-AF65-F5344CB8AC3E}">
        <p14:creationId xmlns:p14="http://schemas.microsoft.com/office/powerpoint/2010/main" val="42282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1C87-D601-3044-8288-9E56F7E7198B}"/>
              </a:ext>
            </a:extLst>
          </p:cNvPr>
          <p:cNvSpPr>
            <a:spLocks noGrp="1"/>
          </p:cNvSpPr>
          <p:nvPr>
            <p:ph type="title"/>
          </p:nvPr>
        </p:nvSpPr>
        <p:spPr>
          <a:xfrm>
            <a:off x="1295400" y="255134"/>
            <a:ext cx="9601200" cy="811666"/>
          </a:xfrm>
        </p:spPr>
        <p:txBody>
          <a:bodyPr>
            <a:normAutofit fontScale="90000"/>
          </a:bodyPr>
          <a:lstStyle/>
          <a:p>
            <a:pPr algn="ctr"/>
            <a:r>
              <a:rPr lang="en-US" dirty="0"/>
              <a:t>Waiver for De Minimis Costs, Small Grants, and Minor Components </a:t>
            </a:r>
          </a:p>
        </p:txBody>
      </p:sp>
      <p:sp>
        <p:nvSpPr>
          <p:cNvPr id="3" name="Content Placeholder 2">
            <a:extLst>
              <a:ext uri="{FF2B5EF4-FFF2-40B4-BE49-F238E27FC236}">
                <a16:creationId xmlns:a16="http://schemas.microsoft.com/office/drawing/2014/main" id="{9D73AE11-68C6-956E-80B4-85E7015A9E61}"/>
              </a:ext>
            </a:extLst>
          </p:cNvPr>
          <p:cNvSpPr>
            <a:spLocks noGrp="1"/>
          </p:cNvSpPr>
          <p:nvPr>
            <p:ph idx="1"/>
          </p:nvPr>
        </p:nvSpPr>
        <p:spPr>
          <a:xfrm>
            <a:off x="152400" y="1676399"/>
            <a:ext cx="11887200" cy="4972919"/>
          </a:xfrm>
        </p:spPr>
        <p:txBody>
          <a:bodyPr/>
          <a:lstStyle/>
          <a:p>
            <a:endParaRPr lang="en-US" dirty="0"/>
          </a:p>
          <a:p>
            <a:r>
              <a:rPr lang="en-US" dirty="0"/>
              <a:t>The waiver is applicable only to awards that are obligated or subawards that are made on or after the effective date of the waiver, August 16, 2023. The waiver is applicable to subawards only if the subawards are made by a pass-through entity for a specific project. Electric Vehicle (EV) chargers continue to be subject to the FHWA Buy America EV Charger Waiver. </a:t>
            </a:r>
          </a:p>
          <a:p>
            <a:endParaRPr lang="en-US" dirty="0"/>
          </a:p>
        </p:txBody>
      </p:sp>
      <p:sp>
        <p:nvSpPr>
          <p:cNvPr id="4" name="Slide Number Placeholder 3">
            <a:extLst>
              <a:ext uri="{FF2B5EF4-FFF2-40B4-BE49-F238E27FC236}">
                <a16:creationId xmlns:a16="http://schemas.microsoft.com/office/drawing/2014/main" id="{C87BC471-E775-7808-3B55-37F46AEC5B0B}"/>
              </a:ext>
            </a:extLst>
          </p:cNvPr>
          <p:cNvSpPr>
            <a:spLocks noGrp="1"/>
          </p:cNvSpPr>
          <p:nvPr>
            <p:ph type="sldNum" sz="quarter" idx="11"/>
          </p:nvPr>
        </p:nvSpPr>
        <p:spPr/>
        <p:txBody>
          <a:bodyPr/>
          <a:lstStyle/>
          <a:p>
            <a:fld id="{A7F8E3F6-DE14-48B2-B2BC-6FABA9630FB8}" type="slidenum">
              <a:rPr lang="en-US" smtClean="0"/>
              <a:pPr/>
              <a:t>13</a:t>
            </a:fld>
            <a:endParaRPr lang="en-US"/>
          </a:p>
        </p:txBody>
      </p:sp>
    </p:spTree>
    <p:extLst>
      <p:ext uri="{BB962C8B-B14F-4D97-AF65-F5344CB8AC3E}">
        <p14:creationId xmlns:p14="http://schemas.microsoft.com/office/powerpoint/2010/main" val="4403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740A-AE6F-4E40-AD57-5423D02928FB}"/>
              </a:ext>
            </a:extLst>
          </p:cNvPr>
          <p:cNvSpPr>
            <a:spLocks noGrp="1"/>
          </p:cNvSpPr>
          <p:nvPr>
            <p:ph type="title"/>
          </p:nvPr>
        </p:nvSpPr>
        <p:spPr>
          <a:xfrm>
            <a:off x="1295400" y="407534"/>
            <a:ext cx="10439400" cy="887866"/>
          </a:xfrm>
        </p:spPr>
        <p:txBody>
          <a:bodyPr>
            <a:normAutofit/>
          </a:bodyPr>
          <a:lstStyle/>
          <a:p>
            <a:r>
              <a:rPr lang="en-US" dirty="0"/>
              <a:t>FHWA General Waiver for Manufactured Products</a:t>
            </a:r>
          </a:p>
        </p:txBody>
      </p:sp>
      <p:sp>
        <p:nvSpPr>
          <p:cNvPr id="3" name="Content Placeholder 2">
            <a:extLst>
              <a:ext uri="{FF2B5EF4-FFF2-40B4-BE49-F238E27FC236}">
                <a16:creationId xmlns:a16="http://schemas.microsoft.com/office/drawing/2014/main" id="{CC4378CA-6719-4272-9BAD-CC03B22648AF}"/>
              </a:ext>
            </a:extLst>
          </p:cNvPr>
          <p:cNvSpPr>
            <a:spLocks noGrp="1"/>
          </p:cNvSpPr>
          <p:nvPr>
            <p:ph idx="1"/>
          </p:nvPr>
        </p:nvSpPr>
        <p:spPr>
          <a:xfrm>
            <a:off x="533400" y="2242049"/>
            <a:ext cx="10972800" cy="4191000"/>
          </a:xfrm>
        </p:spPr>
        <p:txBody>
          <a:bodyPr>
            <a:normAutofit/>
          </a:bodyPr>
          <a:lstStyle/>
          <a:p>
            <a:r>
              <a:rPr lang="en-US" dirty="0"/>
              <a:t>FHWA’s general waiver for manufactured products remains in effect.  Because FHWA has an existing statutory requirement applicable to manufactured products, the BABA standard for manufactured products under Section 70912(6)(B) does not apply on Federal-aid highway projects.</a:t>
            </a:r>
          </a:p>
          <a:p>
            <a:endParaRPr lang="en-US" dirty="0"/>
          </a:p>
          <a:p>
            <a:r>
              <a:rPr lang="en-US" dirty="0"/>
              <a:t>BABA Section 70914(d) provides a process for reviewing existing waivers of general applicability, such as FHWA’s general waiver for manufactured products.</a:t>
            </a:r>
          </a:p>
        </p:txBody>
      </p:sp>
      <p:sp>
        <p:nvSpPr>
          <p:cNvPr id="4" name="Slide Number Placeholder 3">
            <a:extLst>
              <a:ext uri="{FF2B5EF4-FFF2-40B4-BE49-F238E27FC236}">
                <a16:creationId xmlns:a16="http://schemas.microsoft.com/office/drawing/2014/main" id="{A968BA44-7648-4AAB-86A1-BEE2D858E9E1}"/>
              </a:ext>
            </a:extLst>
          </p:cNvPr>
          <p:cNvSpPr>
            <a:spLocks noGrp="1"/>
          </p:cNvSpPr>
          <p:nvPr>
            <p:ph type="sldNum" sz="quarter" idx="11"/>
          </p:nvPr>
        </p:nvSpPr>
        <p:spPr/>
        <p:txBody>
          <a:bodyPr/>
          <a:lstStyle/>
          <a:p>
            <a:fld id="{A7F8E3F6-DE14-48B2-B2BC-6FABA9630FB8}" type="slidenum">
              <a:rPr lang="en-US" smtClean="0"/>
              <a:pPr/>
              <a:t>14</a:t>
            </a:fld>
            <a:endParaRPr lang="en-US"/>
          </a:p>
        </p:txBody>
      </p:sp>
    </p:spTree>
    <p:extLst>
      <p:ext uri="{BB962C8B-B14F-4D97-AF65-F5344CB8AC3E}">
        <p14:creationId xmlns:p14="http://schemas.microsoft.com/office/powerpoint/2010/main" val="327940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0B74-74CD-4D42-97BC-A9A57A9C576D}"/>
              </a:ext>
            </a:extLst>
          </p:cNvPr>
          <p:cNvSpPr>
            <a:spLocks noGrp="1"/>
          </p:cNvSpPr>
          <p:nvPr>
            <p:ph type="title"/>
          </p:nvPr>
        </p:nvSpPr>
        <p:spPr/>
        <p:txBody>
          <a:bodyPr/>
          <a:lstStyle/>
          <a:p>
            <a:r>
              <a:rPr lang="en-US" dirty="0"/>
              <a:t>FHWA General Waiver for Manufactured Products (cont’d)</a:t>
            </a:r>
          </a:p>
        </p:txBody>
      </p:sp>
      <p:sp>
        <p:nvSpPr>
          <p:cNvPr id="3" name="Content Placeholder 2">
            <a:extLst>
              <a:ext uri="{FF2B5EF4-FFF2-40B4-BE49-F238E27FC236}">
                <a16:creationId xmlns:a16="http://schemas.microsoft.com/office/drawing/2014/main" id="{E35F9987-FC5B-4D10-9D40-884C0EB7781A}"/>
              </a:ext>
            </a:extLst>
          </p:cNvPr>
          <p:cNvSpPr>
            <a:spLocks noGrp="1"/>
          </p:cNvSpPr>
          <p:nvPr>
            <p:ph idx="1"/>
          </p:nvPr>
        </p:nvSpPr>
        <p:spPr>
          <a:xfrm>
            <a:off x="381000" y="2209800"/>
            <a:ext cx="11506200" cy="3962400"/>
          </a:xfrm>
        </p:spPr>
        <p:txBody>
          <a:bodyPr>
            <a:normAutofit/>
          </a:bodyPr>
          <a:lstStyle/>
          <a:p>
            <a:r>
              <a:rPr lang="en-US" dirty="0"/>
              <a:t>Pursuant to BABA Section 70914(d), the FHWA published a notice in the </a:t>
            </a:r>
            <a:r>
              <a:rPr lang="en-US" b="1" u="sng" dirty="0"/>
              <a:t>Federal Register on March 17, 2023</a:t>
            </a:r>
            <a:r>
              <a:rPr lang="en-US" u="sng" dirty="0"/>
              <a:t>,</a:t>
            </a:r>
            <a:r>
              <a:rPr lang="en-US" dirty="0"/>
              <a:t> seeking comments on its existing general applicability waiver for manufactured products under its Buy America waiver authorities (88 FR 16517). </a:t>
            </a:r>
          </a:p>
          <a:p>
            <a:r>
              <a:rPr lang="en-US" dirty="0"/>
              <a:t>The comment period was </a:t>
            </a:r>
            <a:r>
              <a:rPr lang="en-US" b="1" u="sng" dirty="0">
                <a:solidFill>
                  <a:srgbClr val="595959"/>
                </a:solidFill>
              </a:rPr>
              <a:t>extended to end on May </a:t>
            </a:r>
            <a:r>
              <a:rPr lang="en-US" b="1" u="sng" dirty="0"/>
              <a:t>22</a:t>
            </a:r>
            <a:r>
              <a:rPr lang="en-US" dirty="0"/>
              <a:t>, 2023 (88 FR 24651). Over 9400 comments were received. </a:t>
            </a:r>
          </a:p>
          <a:p>
            <a:r>
              <a:rPr lang="en-US" dirty="0"/>
              <a:t>Following review and consideration of comments, FHWA will publish a determination on whether to continue, discontinue, or otherwise modify the waiver and will consider other actions related to the implementation of Buy America requirements for manufactured products.</a:t>
            </a:r>
          </a:p>
          <a:p>
            <a:endParaRPr lang="en-US" dirty="0"/>
          </a:p>
          <a:p>
            <a:endParaRPr lang="en-US" dirty="0"/>
          </a:p>
        </p:txBody>
      </p:sp>
      <p:sp>
        <p:nvSpPr>
          <p:cNvPr id="4" name="Slide Number Placeholder 3">
            <a:extLst>
              <a:ext uri="{FF2B5EF4-FFF2-40B4-BE49-F238E27FC236}">
                <a16:creationId xmlns:a16="http://schemas.microsoft.com/office/drawing/2014/main" id="{BAD8B914-A6F2-4AD2-ADFD-D980CF0786B8}"/>
              </a:ext>
            </a:extLst>
          </p:cNvPr>
          <p:cNvSpPr>
            <a:spLocks noGrp="1"/>
          </p:cNvSpPr>
          <p:nvPr>
            <p:ph type="sldNum" sz="quarter" idx="11"/>
          </p:nvPr>
        </p:nvSpPr>
        <p:spPr/>
        <p:txBody>
          <a:bodyPr/>
          <a:lstStyle/>
          <a:p>
            <a:fld id="{A7F8E3F6-DE14-48B2-B2BC-6FABA9630FB8}" type="slidenum">
              <a:rPr lang="en-US" smtClean="0"/>
              <a:pPr/>
              <a:t>15</a:t>
            </a:fld>
            <a:endParaRPr lang="en-US"/>
          </a:p>
        </p:txBody>
      </p:sp>
    </p:spTree>
    <p:extLst>
      <p:ext uri="{BB962C8B-B14F-4D97-AF65-F5344CB8AC3E}">
        <p14:creationId xmlns:p14="http://schemas.microsoft.com/office/powerpoint/2010/main" val="20906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71EF-2E2A-40B2-8A76-5CACD9F5C7A6}"/>
              </a:ext>
            </a:extLst>
          </p:cNvPr>
          <p:cNvSpPr>
            <a:spLocks noGrp="1"/>
          </p:cNvSpPr>
          <p:nvPr>
            <p:ph type="title"/>
          </p:nvPr>
        </p:nvSpPr>
        <p:spPr/>
        <p:txBody>
          <a:bodyPr/>
          <a:lstStyle/>
          <a:p>
            <a:r>
              <a:rPr lang="en-US" dirty="0"/>
              <a:t>FHWA’s Existing General Applicability Waivers</a:t>
            </a:r>
          </a:p>
        </p:txBody>
      </p:sp>
      <p:sp>
        <p:nvSpPr>
          <p:cNvPr id="3" name="Content Placeholder 2">
            <a:extLst>
              <a:ext uri="{FF2B5EF4-FFF2-40B4-BE49-F238E27FC236}">
                <a16:creationId xmlns:a16="http://schemas.microsoft.com/office/drawing/2014/main" id="{964A84D5-13C0-40C0-8718-4E72A8689EE8}"/>
              </a:ext>
            </a:extLst>
          </p:cNvPr>
          <p:cNvSpPr>
            <a:spLocks noGrp="1"/>
          </p:cNvSpPr>
          <p:nvPr>
            <p:ph idx="1"/>
          </p:nvPr>
        </p:nvSpPr>
        <p:spPr>
          <a:xfrm>
            <a:off x="609600" y="2168759"/>
            <a:ext cx="10972800" cy="4343400"/>
          </a:xfrm>
        </p:spPr>
        <p:txBody>
          <a:bodyPr/>
          <a:lstStyle/>
          <a:p>
            <a:r>
              <a:rPr lang="en-US" dirty="0"/>
              <a:t>Per BABA Section 70914(d), all existing general applicability waivers shall be reviewed in the Federal Register every 5 years after the date on which the waiver is issued. </a:t>
            </a:r>
          </a:p>
          <a:p>
            <a:r>
              <a:rPr lang="en-US" dirty="0"/>
              <a:t>FHWA has four general applicability waivers:</a:t>
            </a:r>
          </a:p>
          <a:p>
            <a:pPr lvl="1"/>
            <a:r>
              <a:rPr lang="en-US" dirty="0"/>
              <a:t>Manufactured products</a:t>
            </a:r>
          </a:p>
          <a:p>
            <a:pPr lvl="1"/>
            <a:r>
              <a:rPr lang="en-US" dirty="0"/>
              <a:t>Pig Iron and Processed, Pelletized, and Reduced Iron Ore</a:t>
            </a:r>
          </a:p>
          <a:p>
            <a:pPr lvl="1"/>
            <a:r>
              <a:rPr lang="en-US" dirty="0"/>
              <a:t>Ferryboat parts</a:t>
            </a:r>
          </a:p>
          <a:p>
            <a:pPr lvl="1"/>
            <a:r>
              <a:rPr lang="en-US" dirty="0"/>
              <a:t>Concrete poles for Guam</a:t>
            </a:r>
          </a:p>
          <a:p>
            <a:endParaRPr lang="en-US" dirty="0"/>
          </a:p>
        </p:txBody>
      </p:sp>
      <p:sp>
        <p:nvSpPr>
          <p:cNvPr id="4" name="Slide Number Placeholder 3">
            <a:extLst>
              <a:ext uri="{FF2B5EF4-FFF2-40B4-BE49-F238E27FC236}">
                <a16:creationId xmlns:a16="http://schemas.microsoft.com/office/drawing/2014/main" id="{056545CF-4E74-46FA-B99B-C785B08AE4F5}"/>
              </a:ext>
            </a:extLst>
          </p:cNvPr>
          <p:cNvSpPr>
            <a:spLocks noGrp="1"/>
          </p:cNvSpPr>
          <p:nvPr>
            <p:ph type="sldNum" sz="quarter" idx="11"/>
          </p:nvPr>
        </p:nvSpPr>
        <p:spPr/>
        <p:txBody>
          <a:bodyPr/>
          <a:lstStyle/>
          <a:p>
            <a:fld id="{A7F8E3F6-DE14-48B2-B2BC-6FABA9630FB8}" type="slidenum">
              <a:rPr lang="en-US" smtClean="0"/>
              <a:pPr/>
              <a:t>16</a:t>
            </a:fld>
            <a:endParaRPr lang="en-US"/>
          </a:p>
        </p:txBody>
      </p:sp>
    </p:spTree>
    <p:extLst>
      <p:ext uri="{BB962C8B-B14F-4D97-AF65-F5344CB8AC3E}">
        <p14:creationId xmlns:p14="http://schemas.microsoft.com/office/powerpoint/2010/main" val="153409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9D60-B4E1-4CE0-9C6C-BB352046BFE8}"/>
              </a:ext>
            </a:extLst>
          </p:cNvPr>
          <p:cNvSpPr>
            <a:spLocks noGrp="1"/>
          </p:cNvSpPr>
          <p:nvPr>
            <p:ph type="title"/>
          </p:nvPr>
        </p:nvSpPr>
        <p:spPr/>
        <p:txBody>
          <a:bodyPr/>
          <a:lstStyle/>
          <a:p>
            <a:r>
              <a:rPr lang="en-US" dirty="0"/>
              <a:t>EV Charger Waiver (88 FR 10619)</a:t>
            </a:r>
          </a:p>
        </p:txBody>
      </p:sp>
      <p:sp>
        <p:nvSpPr>
          <p:cNvPr id="3" name="Content Placeholder 2">
            <a:extLst>
              <a:ext uri="{FF2B5EF4-FFF2-40B4-BE49-F238E27FC236}">
                <a16:creationId xmlns:a16="http://schemas.microsoft.com/office/drawing/2014/main" id="{F467D9A3-2A4C-472C-8008-7D7A845E87C0}"/>
              </a:ext>
            </a:extLst>
          </p:cNvPr>
          <p:cNvSpPr>
            <a:spLocks noGrp="1"/>
          </p:cNvSpPr>
          <p:nvPr>
            <p:ph idx="1"/>
          </p:nvPr>
        </p:nvSpPr>
        <p:spPr>
          <a:xfrm>
            <a:off x="228600" y="1560392"/>
            <a:ext cx="11734800" cy="5042474"/>
          </a:xfrm>
        </p:spPr>
        <p:txBody>
          <a:bodyPr>
            <a:noAutofit/>
          </a:bodyPr>
          <a:lstStyle/>
          <a:p>
            <a:pPr marL="342900" indent="-342900">
              <a:buFont typeface="Arial" panose="020B0604020202020204" pitchFamily="34" charset="0"/>
              <a:buChar char="•"/>
            </a:pPr>
            <a:r>
              <a:rPr lang="en-US" sz="1600" dirty="0"/>
              <a:t>Published in the </a:t>
            </a:r>
            <a:r>
              <a:rPr lang="en-US" sz="1600" b="1" dirty="0"/>
              <a:t>Federal Register on February 21, 2023; effective date was March 23, 2023</a:t>
            </a:r>
            <a:r>
              <a:rPr lang="en-US" sz="1600" dirty="0"/>
              <a:t>. </a:t>
            </a:r>
          </a:p>
          <a:p>
            <a:pPr marL="342900" indent="-342900">
              <a:buFont typeface="Arial" panose="020B0604020202020204" pitchFamily="34" charset="0"/>
              <a:buChar char="•"/>
            </a:pPr>
            <a:r>
              <a:rPr lang="en-US" sz="1600" dirty="0"/>
              <a:t>This short-term, temporary public-interest waiver enables EV charger acquisition and installation to immediately proceed while also ensuring the application of Buy America to EV chargers by the phasing out of the waiver over time.</a:t>
            </a:r>
          </a:p>
          <a:p>
            <a:pPr marL="342900" indent="-342900">
              <a:buFont typeface="Arial" panose="020B0604020202020204" pitchFamily="34" charset="0"/>
              <a:buChar char="•"/>
            </a:pPr>
            <a:r>
              <a:rPr lang="en-US" sz="1600" dirty="0">
                <a:solidFill>
                  <a:srgbClr val="595959"/>
                </a:solidFill>
              </a:rPr>
              <a:t>Starting on March 23, 2023, FHWA removed EV chargers from being covered by its Manufactured Products General Waiver</a:t>
            </a:r>
          </a:p>
          <a:p>
            <a:pPr marL="342900" indent="-342900">
              <a:lnSpc>
                <a:spcPct val="120000"/>
              </a:lnSpc>
              <a:buFont typeface="Arial" panose="020B0604020202020204" pitchFamily="34" charset="0"/>
              <a:buChar char="•"/>
            </a:pPr>
            <a:r>
              <a:rPr lang="en-US" sz="1600" b="1" u="sng" dirty="0">
                <a:solidFill>
                  <a:srgbClr val="595959"/>
                </a:solidFill>
              </a:rPr>
              <a:t>Phase I:</a:t>
            </a:r>
            <a:r>
              <a:rPr lang="en-US" sz="1600" dirty="0">
                <a:solidFill>
                  <a:srgbClr val="595959"/>
                </a:solidFill>
              </a:rPr>
              <a:t> Waiver of 23 U.S.C. 313(b)(1), 23 CFR 635.410(c), and Section 70914(b) of BABA to EV chargers and all components of EV chargers if final assembly occurs in the U.S. for all chargers that are manufactured from the effective date of the waiver until June 30, 2024. Installation must begin by October 1, 2024.</a:t>
            </a:r>
          </a:p>
          <a:p>
            <a:pPr marL="342900" indent="-342900">
              <a:lnSpc>
                <a:spcPct val="120000"/>
              </a:lnSpc>
              <a:buFont typeface="Arial" panose="020B0604020202020204" pitchFamily="34" charset="0"/>
              <a:buChar char="•"/>
            </a:pPr>
            <a:r>
              <a:rPr lang="en-US" sz="1600" b="1" u="sng" dirty="0">
                <a:solidFill>
                  <a:srgbClr val="595959"/>
                </a:solidFill>
              </a:rPr>
              <a:t>Phase II:</a:t>
            </a:r>
            <a:r>
              <a:rPr lang="en-US" sz="1600" dirty="0">
                <a:solidFill>
                  <a:srgbClr val="595959"/>
                </a:solidFill>
              </a:rPr>
              <a:t> Starting on July 1, 2024, waiver will only cover EV chargers if final assembly occurs in the U.S. and if the cost of components manufactured in the U.S. exceeds 55% of the cost of all components.</a:t>
            </a:r>
          </a:p>
          <a:p>
            <a:pPr marL="342900" indent="-342900">
              <a:buFont typeface="Arial" panose="020B0604020202020204" pitchFamily="34" charset="0"/>
              <a:buChar char="•"/>
            </a:pPr>
            <a:r>
              <a:rPr lang="en-US" sz="1600" dirty="0">
                <a:solidFill>
                  <a:srgbClr val="595959"/>
                </a:solidFill>
              </a:rPr>
              <a:t>Both phases: </a:t>
            </a:r>
            <a:r>
              <a:rPr lang="en-US" sz="1600" b="1" dirty="0">
                <a:solidFill>
                  <a:srgbClr val="595959"/>
                </a:solidFill>
              </a:rPr>
              <a:t>All predominately steel and iron housing components are excluded from the waiver </a:t>
            </a:r>
            <a:r>
              <a:rPr lang="en-US" sz="1600" dirty="0">
                <a:solidFill>
                  <a:srgbClr val="595959"/>
                </a:solidFill>
              </a:rPr>
              <a:t>and must comply with FHWA’s existing Buy America requirements for steel and iron.</a:t>
            </a:r>
          </a:p>
          <a:p>
            <a:pPr marL="342900" indent="-342900">
              <a:buFont typeface="Arial" panose="020B0604020202020204" pitchFamily="34" charset="0"/>
              <a:buChar char="•"/>
            </a:pPr>
            <a:r>
              <a:rPr lang="en-US" sz="1600" dirty="0"/>
              <a:t>BABA Implementation Plan to Enhance Buy America for EV Chargers </a:t>
            </a:r>
            <a:r>
              <a:rPr lang="en-US" sz="1600" b="1" dirty="0"/>
              <a:t>Q&amp;As posted on the FHWA website on July 11, 2023 </a:t>
            </a:r>
            <a:r>
              <a:rPr lang="en-US" sz="1600" dirty="0"/>
              <a:t>(</a:t>
            </a:r>
            <a:r>
              <a:rPr lang="en-US" sz="1600" dirty="0">
                <a:hlinkClick r:id="rId3"/>
              </a:rPr>
              <a:t>https://www.fhwa.dot.gov/construction/contracts/buyam_qaev/</a:t>
            </a:r>
            <a:r>
              <a:rPr lang="en-US" sz="1600" dirty="0"/>
              <a:t>)</a:t>
            </a:r>
          </a:p>
        </p:txBody>
      </p:sp>
      <p:sp>
        <p:nvSpPr>
          <p:cNvPr id="4" name="Slide Number Placeholder 3">
            <a:extLst>
              <a:ext uri="{FF2B5EF4-FFF2-40B4-BE49-F238E27FC236}">
                <a16:creationId xmlns:a16="http://schemas.microsoft.com/office/drawing/2014/main" id="{F749325C-0050-4E0D-8A19-22718A222E58}"/>
              </a:ext>
            </a:extLst>
          </p:cNvPr>
          <p:cNvSpPr>
            <a:spLocks noGrp="1"/>
          </p:cNvSpPr>
          <p:nvPr>
            <p:ph type="sldNum" sz="quarter" idx="11"/>
          </p:nvPr>
        </p:nvSpPr>
        <p:spPr/>
        <p:txBody>
          <a:bodyPr/>
          <a:lstStyle/>
          <a:p>
            <a:fld id="{A7F8E3F6-DE14-48B2-B2BC-6FABA9630FB8}" type="slidenum">
              <a:rPr lang="en-US" smtClean="0"/>
              <a:pPr/>
              <a:t>17</a:t>
            </a:fld>
            <a:endParaRPr lang="en-US"/>
          </a:p>
        </p:txBody>
      </p:sp>
    </p:spTree>
    <p:extLst>
      <p:ext uri="{BB962C8B-B14F-4D97-AF65-F5344CB8AC3E}">
        <p14:creationId xmlns:p14="http://schemas.microsoft.com/office/powerpoint/2010/main" val="14935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B171-7066-4798-89B5-AB0D04882F58}"/>
              </a:ext>
            </a:extLst>
          </p:cNvPr>
          <p:cNvSpPr>
            <a:spLocks noGrp="1"/>
          </p:cNvSpPr>
          <p:nvPr>
            <p:ph type="title"/>
          </p:nvPr>
        </p:nvSpPr>
        <p:spPr>
          <a:xfrm>
            <a:off x="1295400" y="255134"/>
            <a:ext cx="9601200" cy="1036850"/>
          </a:xfrm>
        </p:spPr>
        <p:txBody>
          <a:bodyPr/>
          <a:lstStyle/>
          <a:p>
            <a:r>
              <a:rPr lang="en-US" dirty="0"/>
              <a:t>References</a:t>
            </a:r>
          </a:p>
        </p:txBody>
      </p:sp>
      <p:sp>
        <p:nvSpPr>
          <p:cNvPr id="35843" name="Content Placeholder 4">
            <a:extLst>
              <a:ext uri="{FF2B5EF4-FFF2-40B4-BE49-F238E27FC236}">
                <a16:creationId xmlns:a16="http://schemas.microsoft.com/office/drawing/2014/main" id="{5ADC6B4E-D4F0-4ED2-8EAA-BEE29884F3BA}"/>
              </a:ext>
            </a:extLst>
          </p:cNvPr>
          <p:cNvSpPr>
            <a:spLocks noGrp="1"/>
          </p:cNvSpPr>
          <p:nvPr>
            <p:ph idx="1"/>
          </p:nvPr>
        </p:nvSpPr>
        <p:spPr>
          <a:xfrm>
            <a:off x="228600" y="1600200"/>
            <a:ext cx="11811000" cy="4648200"/>
          </a:xfrm>
        </p:spPr>
        <p:txBody>
          <a:bodyPr>
            <a:normAutofit fontScale="92500" lnSpcReduction="20000"/>
          </a:bodyPr>
          <a:lstStyle/>
          <a:p>
            <a:r>
              <a:rPr lang="en-US" altLang="en-US" sz="2600" dirty="0"/>
              <a:t>FHWA Buy America Construction Program Guide page: </a:t>
            </a:r>
            <a:r>
              <a:rPr lang="en-US" altLang="en-US" sz="2600" dirty="0">
                <a:hlinkClick r:id="rId3"/>
              </a:rPr>
              <a:t>https://www.fhwa.dot.gov/buyamerica/</a:t>
            </a:r>
            <a:endParaRPr lang="en-US" altLang="en-US" sz="2600" dirty="0"/>
          </a:p>
          <a:p>
            <a:r>
              <a:rPr lang="en-US" sz="2600" dirty="0"/>
              <a:t>FHWA BABA Implementation Plan to Enhance Buy America for EV Chargers Q&amp;As: (</a:t>
            </a:r>
            <a:r>
              <a:rPr lang="en-US" sz="2600" dirty="0">
                <a:hlinkClick r:id="rId4"/>
              </a:rPr>
              <a:t>https://www.fhwa.dot.gov/construction/contracts/buyam_qaev/</a:t>
            </a:r>
            <a:r>
              <a:rPr lang="en-US" sz="2600" dirty="0"/>
              <a:t>)</a:t>
            </a:r>
          </a:p>
          <a:p>
            <a:r>
              <a:rPr lang="en-US" altLang="en-US" sz="2600" dirty="0"/>
              <a:t>EV Charger Waiver: </a:t>
            </a:r>
            <a:r>
              <a:rPr lang="en-US" altLang="en-US" sz="2600" dirty="0">
                <a:hlinkClick r:id="rId5"/>
              </a:rPr>
              <a:t>https://www.federalregister.gov/documents/2023/02/21/2023-03498/waiver-of-buy-america-requirements-for-electric-vehicle-chargers</a:t>
            </a:r>
            <a:endParaRPr lang="en-US" altLang="en-US" sz="2600" dirty="0"/>
          </a:p>
          <a:p>
            <a:r>
              <a:rPr lang="en-US" altLang="en-US" sz="2600" dirty="0"/>
              <a:t>OMB Proposed Guidance for Grants and Agreements: </a:t>
            </a:r>
            <a:r>
              <a:rPr lang="en-US" altLang="en-US" sz="2600" dirty="0">
                <a:hlinkClick r:id="rId6"/>
              </a:rPr>
              <a:t>https://www.federalregister.gov/documents/2023/02/09/2023-02617/guidance-for-grants-and-agreements</a:t>
            </a:r>
            <a:endParaRPr lang="en-US" altLang="en-US" sz="2600" dirty="0"/>
          </a:p>
          <a:p>
            <a:r>
              <a:rPr lang="en-US" altLang="en-US" sz="2600" dirty="0"/>
              <a:t>Review of Manufactured Products Waiver: </a:t>
            </a:r>
            <a:r>
              <a:rPr lang="en-US" altLang="en-US" sz="2600" dirty="0">
                <a:hlinkClick r:id="rId7"/>
              </a:rPr>
              <a:t>https://www.federalregister.gov/documents/2023/03/17/2023-05498/notice-and-request-for-comment-on-fhwas-review-of-its-general-applicability-waiver-of-buy-america</a:t>
            </a:r>
            <a:endParaRPr lang="en-US" altLang="en-US" sz="2600" dirty="0"/>
          </a:p>
          <a:p>
            <a:endParaRPr lang="en-US" altLang="en-US" sz="2500" dirty="0"/>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8674-5E13-41CC-8137-07006346AB9C}"/>
              </a:ext>
            </a:extLst>
          </p:cNvPr>
          <p:cNvSpPr>
            <a:spLocks noGrp="1"/>
          </p:cNvSpPr>
          <p:nvPr>
            <p:ph type="title"/>
          </p:nvPr>
        </p:nvSpPr>
        <p:spPr/>
        <p:txBody>
          <a:bodyPr/>
          <a:lstStyle/>
          <a:p>
            <a:r>
              <a:rPr lang="en-US" dirty="0"/>
              <a:t>Contacts</a:t>
            </a:r>
          </a:p>
        </p:txBody>
      </p:sp>
      <p:sp>
        <p:nvSpPr>
          <p:cNvPr id="4" name="Slide Number Placeholder 3">
            <a:extLst>
              <a:ext uri="{FF2B5EF4-FFF2-40B4-BE49-F238E27FC236}">
                <a16:creationId xmlns:a16="http://schemas.microsoft.com/office/drawing/2014/main" id="{14D1F35A-866D-4006-9926-4BF715ED2F86}"/>
              </a:ext>
            </a:extLst>
          </p:cNvPr>
          <p:cNvSpPr>
            <a:spLocks noGrp="1"/>
          </p:cNvSpPr>
          <p:nvPr>
            <p:ph type="sldNum" sz="quarter" idx="11"/>
          </p:nvPr>
        </p:nvSpPr>
        <p:spPr/>
        <p:txBody>
          <a:bodyPr/>
          <a:lstStyle/>
          <a:p>
            <a:fld id="{A7F8E3F6-DE14-48B2-B2BC-6FABA9630FB8}" type="slidenum">
              <a:rPr lang="en-US" smtClean="0"/>
              <a:pPr/>
              <a:t>19</a:t>
            </a:fld>
            <a:endParaRPr lang="en-US"/>
          </a:p>
        </p:txBody>
      </p:sp>
      <p:sp>
        <p:nvSpPr>
          <p:cNvPr id="5" name="Content Placeholder 4">
            <a:extLst>
              <a:ext uri="{FF2B5EF4-FFF2-40B4-BE49-F238E27FC236}">
                <a16:creationId xmlns:a16="http://schemas.microsoft.com/office/drawing/2014/main" id="{94CAFBE5-8C6F-4066-988C-3D74A92534D8}"/>
              </a:ext>
            </a:extLst>
          </p:cNvPr>
          <p:cNvSpPr txBox="1">
            <a:spLocks noGrp="1"/>
          </p:cNvSpPr>
          <p:nvPr>
            <p:ph idx="1"/>
          </p:nvPr>
        </p:nvSpPr>
        <p:spPr>
          <a:xfrm>
            <a:off x="1295400" y="1828800"/>
            <a:ext cx="9906000" cy="1875257"/>
          </a:xfrm>
          <a:prstGeom prst="rect">
            <a:avLst/>
          </a:prstGeom>
          <a:noFill/>
        </p:spPr>
        <p:txBody>
          <a:bodyPr wrap="square">
            <a:spAutoFit/>
          </a:bodyPr>
          <a:lstStyle/>
          <a:p>
            <a:r>
              <a:rPr lang="en-US" altLang="en-US" sz="2800" dirty="0"/>
              <a:t>Edwin Okonkwo, Buy America Program Manager</a:t>
            </a:r>
            <a:br>
              <a:rPr lang="en-US" altLang="en-US" sz="2800" dirty="0"/>
            </a:br>
            <a:r>
              <a:rPr lang="en-US" altLang="en-US" sz="2800" dirty="0">
                <a:hlinkClick r:id="rId2"/>
              </a:rPr>
              <a:t>Edwin.Okonkwo@dot.gov</a:t>
            </a:r>
            <a:r>
              <a:rPr lang="en-US" altLang="en-US" sz="2800" dirty="0"/>
              <a:t>, 202-366-1558</a:t>
            </a:r>
          </a:p>
          <a:p>
            <a:r>
              <a:rPr lang="en-US" altLang="en-US" sz="2800" dirty="0"/>
              <a:t>Brian Hogge, Construction Team Leader</a:t>
            </a:r>
            <a:br>
              <a:rPr lang="en-US" altLang="en-US" sz="2800" dirty="0"/>
            </a:br>
            <a:r>
              <a:rPr lang="en-US" altLang="en-US" sz="2800" dirty="0">
                <a:hlinkClick r:id="rId3"/>
              </a:rPr>
              <a:t>Brian.Hogge@dot.gov</a:t>
            </a:r>
            <a:r>
              <a:rPr lang="en-US" altLang="en-US" sz="2800" dirty="0"/>
              <a:t>, 202-366-1562</a:t>
            </a:r>
          </a:p>
        </p:txBody>
      </p:sp>
    </p:spTree>
    <p:extLst>
      <p:ext uri="{BB962C8B-B14F-4D97-AF65-F5344CB8AC3E}">
        <p14:creationId xmlns:p14="http://schemas.microsoft.com/office/powerpoint/2010/main" val="407679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84AB-A608-4CB4-BCA1-05AD416E37D3}"/>
              </a:ext>
            </a:extLst>
          </p:cNvPr>
          <p:cNvSpPr>
            <a:spLocks noGrp="1"/>
          </p:cNvSpPr>
          <p:nvPr>
            <p:ph type="title"/>
          </p:nvPr>
        </p:nvSpPr>
        <p:spPr/>
        <p:txBody>
          <a:bodyPr>
            <a:normAutofit/>
          </a:bodyPr>
          <a:lstStyle/>
          <a:p>
            <a:r>
              <a:rPr lang="en-US" sz="4000" dirty="0"/>
              <a:t>Disclaimer</a:t>
            </a:r>
          </a:p>
        </p:txBody>
      </p:sp>
      <p:sp>
        <p:nvSpPr>
          <p:cNvPr id="3" name="Content Placeholder 2">
            <a:extLst>
              <a:ext uri="{FF2B5EF4-FFF2-40B4-BE49-F238E27FC236}">
                <a16:creationId xmlns:a16="http://schemas.microsoft.com/office/drawing/2014/main" id="{94A69DED-E2F4-4D1F-B3AE-6F644B68F6D2}"/>
              </a:ext>
            </a:extLst>
          </p:cNvPr>
          <p:cNvSpPr>
            <a:spLocks noGrp="1"/>
          </p:cNvSpPr>
          <p:nvPr>
            <p:ph idx="1"/>
          </p:nvPr>
        </p:nvSpPr>
        <p:spPr>
          <a:xfrm>
            <a:off x="609600" y="2514600"/>
            <a:ext cx="10972800" cy="3657600"/>
          </a:xfrm>
        </p:spPr>
        <p:txBody>
          <a:bodyPr/>
          <a:lstStyle/>
          <a:p>
            <a:pPr marL="0" indent="0">
              <a:lnSpc>
                <a:spcPct val="100000"/>
              </a:lnSpc>
              <a:buNone/>
            </a:pPr>
            <a:r>
              <a:rPr lang="en-US" dirty="0">
                <a:solidFill>
                  <a:srgbClr val="595959"/>
                </a:solidFill>
              </a:rPr>
              <a:t>Except for any statutes or regulations cited, the contents of this presentation do not have the force and effect of law and are not meant to bind the States or the public in any way. This presentation is intended only to provide regarding existing requirements under the law or agency policies.</a:t>
            </a:r>
          </a:p>
        </p:txBody>
      </p:sp>
      <p:sp>
        <p:nvSpPr>
          <p:cNvPr id="4" name="Slide Number Placeholder 3">
            <a:extLst>
              <a:ext uri="{FF2B5EF4-FFF2-40B4-BE49-F238E27FC236}">
                <a16:creationId xmlns:a16="http://schemas.microsoft.com/office/drawing/2014/main" id="{6EFC76E6-7986-4258-AF22-9CEFFC356EC9}"/>
              </a:ext>
            </a:extLst>
          </p:cNvPr>
          <p:cNvSpPr>
            <a:spLocks noGrp="1"/>
          </p:cNvSpPr>
          <p:nvPr>
            <p:ph type="sldNum" sz="quarter" idx="11"/>
          </p:nvPr>
        </p:nvSpPr>
        <p:spPr/>
        <p:txBody>
          <a:bodyPr/>
          <a:lstStyle/>
          <a:p>
            <a:fld id="{A7F8E3F6-DE14-48B2-B2BC-6FABA9630FB8}" type="slidenum">
              <a:rPr lang="en-US" smtClean="0"/>
              <a:pPr/>
              <a:t>2</a:t>
            </a:fld>
            <a:endParaRPr lang="en-US"/>
          </a:p>
        </p:txBody>
      </p:sp>
    </p:spTree>
    <p:extLst>
      <p:ext uri="{BB962C8B-B14F-4D97-AF65-F5344CB8AC3E}">
        <p14:creationId xmlns:p14="http://schemas.microsoft.com/office/powerpoint/2010/main" val="143023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2ED6C8-5E0B-409A-A14D-012FE432CFEA}"/>
              </a:ext>
            </a:extLst>
          </p:cNvPr>
          <p:cNvSpPr>
            <a:spLocks noGrp="1"/>
          </p:cNvSpPr>
          <p:nvPr>
            <p:ph type="ctrTitle"/>
          </p:nvPr>
        </p:nvSpPr>
        <p:spPr/>
        <p:txBody>
          <a:bodyPr/>
          <a:lstStyle/>
          <a:p>
            <a:pPr algn="ctr"/>
            <a:r>
              <a:rPr lang="en-US" dirty="0"/>
              <a:t>Questions?</a:t>
            </a:r>
            <a:br>
              <a:rPr lang="en-US" dirty="0"/>
            </a:br>
            <a:br>
              <a:rPr lang="en-US" dirty="0"/>
            </a:br>
            <a:r>
              <a:rPr lang="en-US" dirty="0"/>
              <a:t>Thank you!</a:t>
            </a:r>
          </a:p>
        </p:txBody>
      </p:sp>
      <p:sp>
        <p:nvSpPr>
          <p:cNvPr id="4" name="Slide Number Placeholder 3">
            <a:extLst>
              <a:ext uri="{FF2B5EF4-FFF2-40B4-BE49-F238E27FC236}">
                <a16:creationId xmlns:a16="http://schemas.microsoft.com/office/drawing/2014/main" id="{2CA633E4-8D5F-4A09-BD71-5BF0FD4834AE}"/>
              </a:ext>
            </a:extLst>
          </p:cNvPr>
          <p:cNvSpPr>
            <a:spLocks noGrp="1"/>
          </p:cNvSpPr>
          <p:nvPr>
            <p:ph type="sldNum" sz="quarter" idx="4294967295"/>
          </p:nvPr>
        </p:nvSpPr>
        <p:spPr>
          <a:xfrm>
            <a:off x="10820400" y="6375400"/>
            <a:ext cx="1371600" cy="274638"/>
          </a:xfrm>
        </p:spPr>
        <p:txBody>
          <a:bodyPr/>
          <a:lstStyle/>
          <a:p>
            <a:fld id="{A7F8E3F6-DE14-48B2-B2BC-6FABA9630FB8}" type="slidenum">
              <a:rPr lang="en-US" smtClean="0"/>
              <a:pPr/>
              <a:t>20</a:t>
            </a:fld>
            <a:endParaRPr lang="en-US"/>
          </a:p>
        </p:txBody>
      </p:sp>
    </p:spTree>
    <p:extLst>
      <p:ext uri="{BB962C8B-B14F-4D97-AF65-F5344CB8AC3E}">
        <p14:creationId xmlns:p14="http://schemas.microsoft.com/office/powerpoint/2010/main" val="31817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E25CD101-67B9-4F4E-95EA-8A83074CB512}"/>
              </a:ext>
            </a:extLst>
          </p:cNvPr>
          <p:cNvSpPr>
            <a:spLocks noGrp="1" noChangeArrowheads="1"/>
          </p:cNvSpPr>
          <p:nvPr>
            <p:ph type="body" sz="half" idx="3"/>
          </p:nvPr>
        </p:nvSpPr>
        <p:spPr>
          <a:xfrm>
            <a:off x="609600" y="1905000"/>
            <a:ext cx="10972800" cy="4572000"/>
          </a:xfrm>
        </p:spPr>
        <p:txBody>
          <a:bodyPr>
            <a:normAutofit/>
          </a:bodyPr>
          <a:lstStyle/>
          <a:p>
            <a:pPr>
              <a:lnSpc>
                <a:spcPct val="100000"/>
              </a:lnSpc>
              <a:spcBef>
                <a:spcPts val="1200"/>
              </a:spcBef>
            </a:pPr>
            <a:r>
              <a:rPr lang="en-US" altLang="en-US" dirty="0">
                <a:solidFill>
                  <a:srgbClr val="595959"/>
                </a:solidFill>
              </a:rPr>
              <a:t>Apply to iron and steel materials and products only</a:t>
            </a:r>
          </a:p>
          <a:p>
            <a:pPr lvl="1">
              <a:lnSpc>
                <a:spcPct val="100000"/>
              </a:lnSpc>
              <a:spcBef>
                <a:spcPts val="1200"/>
              </a:spcBef>
            </a:pPr>
            <a:r>
              <a:rPr lang="en-US" altLang="en-US" dirty="0">
                <a:solidFill>
                  <a:srgbClr val="595959"/>
                </a:solidFill>
              </a:rPr>
              <a:t>all manufacturing processes must take place domestically, including the application of a coating on these materials</a:t>
            </a:r>
          </a:p>
          <a:p>
            <a:pPr>
              <a:lnSpc>
                <a:spcPct val="100000"/>
              </a:lnSpc>
              <a:spcBef>
                <a:spcPts val="1200"/>
              </a:spcBef>
            </a:pPr>
            <a:r>
              <a:rPr lang="en-US" altLang="en-US" dirty="0">
                <a:solidFill>
                  <a:srgbClr val="595959"/>
                </a:solidFill>
              </a:rPr>
              <a:t>Minimal use provision (greater of 0.1% of contract value or $2,500)</a:t>
            </a:r>
          </a:p>
          <a:p>
            <a:pPr>
              <a:lnSpc>
                <a:spcPct val="100000"/>
              </a:lnSpc>
              <a:spcBef>
                <a:spcPts val="1200"/>
              </a:spcBef>
            </a:pPr>
            <a:r>
              <a:rPr lang="en-US" altLang="en-US" dirty="0">
                <a:solidFill>
                  <a:srgbClr val="595959"/>
                </a:solidFill>
              </a:rPr>
              <a:t>Optional alternate bid provision (25% differential)</a:t>
            </a:r>
          </a:p>
          <a:p>
            <a:pPr>
              <a:lnSpc>
                <a:spcPct val="100000"/>
              </a:lnSpc>
              <a:spcBef>
                <a:spcPts val="1200"/>
              </a:spcBef>
            </a:pPr>
            <a:r>
              <a:rPr lang="en-US" altLang="en-US" dirty="0">
                <a:solidFill>
                  <a:srgbClr val="595959"/>
                </a:solidFill>
                <a:hlinkClick r:id="rId3"/>
              </a:rPr>
              <a:t>Waivers</a:t>
            </a:r>
            <a:r>
              <a:rPr lang="en-US" altLang="en-US" dirty="0">
                <a:solidFill>
                  <a:srgbClr val="595959"/>
                </a:solidFill>
              </a:rPr>
              <a:t> may be requested if:</a:t>
            </a:r>
          </a:p>
          <a:p>
            <a:pPr lvl="1">
              <a:lnSpc>
                <a:spcPct val="100000"/>
              </a:lnSpc>
              <a:spcBef>
                <a:spcPts val="1200"/>
              </a:spcBef>
            </a:pPr>
            <a:r>
              <a:rPr lang="en-US" altLang="en-US" dirty="0">
                <a:solidFill>
                  <a:srgbClr val="595959"/>
                </a:solidFill>
              </a:rPr>
              <a:t>Applying requirements would be inconsistent with the public interest; or</a:t>
            </a:r>
          </a:p>
          <a:p>
            <a:pPr lvl="1">
              <a:lnSpc>
                <a:spcPct val="100000"/>
              </a:lnSpc>
              <a:spcBef>
                <a:spcPts val="1200"/>
              </a:spcBef>
            </a:pPr>
            <a:r>
              <a:rPr lang="en-US" altLang="en-US" dirty="0">
                <a:solidFill>
                  <a:srgbClr val="595959"/>
                </a:solidFill>
              </a:rPr>
              <a:t>Domestically produced steel and iron are not produced in sufficient and reasonably available quantities which are of a satisfactory quality</a:t>
            </a:r>
          </a:p>
        </p:txBody>
      </p:sp>
      <p:sp>
        <p:nvSpPr>
          <p:cNvPr id="3" name="Title 2">
            <a:extLst>
              <a:ext uri="{FF2B5EF4-FFF2-40B4-BE49-F238E27FC236}">
                <a16:creationId xmlns:a16="http://schemas.microsoft.com/office/drawing/2014/main" id="{AC56EEEE-7DAA-4EF2-8CEA-C85ABCED9174}"/>
              </a:ext>
            </a:extLst>
          </p:cNvPr>
          <p:cNvSpPr>
            <a:spLocks noGrp="1"/>
          </p:cNvSpPr>
          <p:nvPr>
            <p:ph type="title"/>
          </p:nvPr>
        </p:nvSpPr>
        <p:spPr>
          <a:xfrm>
            <a:off x="1320800" y="347663"/>
            <a:ext cx="10668000" cy="947737"/>
          </a:xfrm>
        </p:spPr>
        <p:txBody>
          <a:bodyPr/>
          <a:lstStyle/>
          <a:p>
            <a:r>
              <a:rPr lang="en-US" sz="3200" dirty="0"/>
              <a:t>FHWA’s Buy America Regulatory Requirements</a:t>
            </a:r>
            <a:br>
              <a:rPr lang="en-US" dirty="0"/>
            </a:br>
            <a:r>
              <a:rPr lang="en-US" sz="1800" dirty="0"/>
              <a:t>23 CFR 635.410</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7C286-D09E-44BF-B842-644AB2F63E2B}"/>
              </a:ext>
            </a:extLst>
          </p:cNvPr>
          <p:cNvSpPr>
            <a:spLocks noGrp="1"/>
          </p:cNvSpPr>
          <p:nvPr>
            <p:ph idx="1"/>
          </p:nvPr>
        </p:nvSpPr>
        <p:spPr>
          <a:xfrm>
            <a:off x="609600" y="1828800"/>
            <a:ext cx="10972800" cy="4343400"/>
          </a:xfrm>
        </p:spPr>
        <p:txBody>
          <a:bodyPr/>
          <a:lstStyle/>
          <a:p>
            <a:r>
              <a:rPr lang="en-US" dirty="0"/>
              <a:t>SEC. 70914 of the Bipartisan Infrastructure Law (BIL) (Pub</a:t>
            </a:r>
            <a:r>
              <a:rPr lang="en-US" dirty="0">
                <a:solidFill>
                  <a:srgbClr val="595959"/>
                </a:solidFill>
              </a:rPr>
              <a:t>. L. No. </a:t>
            </a:r>
            <a:r>
              <a:rPr lang="en-US" dirty="0"/>
              <a:t>117-58)</a:t>
            </a:r>
          </a:p>
          <a:p>
            <a:pPr marL="0" indent="0">
              <a:lnSpc>
                <a:spcPct val="100000"/>
              </a:lnSpc>
              <a:buNone/>
            </a:pPr>
            <a:r>
              <a:rPr lang="en-US" i="1" dirty="0">
                <a:solidFill>
                  <a:srgbClr val="595959"/>
                </a:solidFill>
              </a:rPr>
              <a:t>(a) IN GENERAL.—Not later than 180 days after the date of enactment of this Act, the head of each Federal agency shall ensure that none of the funds made available for a Federal financial assistance program for infrastructure, including each deficient program, may be obligated for a project unless </a:t>
            </a:r>
            <a:r>
              <a:rPr lang="en-US" b="1" i="1" u="sng" dirty="0">
                <a:solidFill>
                  <a:srgbClr val="595959"/>
                </a:solidFill>
              </a:rPr>
              <a:t>all of the iron, steel, manufactured products, and construction materials used in the project are produced in the United States. </a:t>
            </a:r>
            <a:r>
              <a:rPr lang="en-US" dirty="0">
                <a:solidFill>
                  <a:srgbClr val="595959"/>
                </a:solidFill>
              </a:rPr>
              <a:t>(</a:t>
            </a:r>
            <a:r>
              <a:rPr lang="en-US" altLang="en-US" dirty="0"/>
              <a:t>emphasis added)</a:t>
            </a:r>
            <a:endParaRPr lang="en-US" altLang="en-US" i="1" dirty="0"/>
          </a:p>
          <a:p>
            <a:endParaRPr lang="en-US" b="1" i="1" u="sng" dirty="0">
              <a:solidFill>
                <a:srgbClr val="595959"/>
              </a:solidFill>
            </a:endParaRPr>
          </a:p>
          <a:p>
            <a:r>
              <a:rPr lang="en-US" dirty="0">
                <a:solidFill>
                  <a:srgbClr val="595959"/>
                </a:solidFill>
              </a:rPr>
              <a:t>Buy America requirements = 23 USC 313 + BABA; iron, steel, manufactured products, and construction materials.</a:t>
            </a:r>
          </a:p>
        </p:txBody>
      </p:sp>
      <p:sp>
        <p:nvSpPr>
          <p:cNvPr id="4" name="Slide Number Placeholder 3">
            <a:extLst>
              <a:ext uri="{FF2B5EF4-FFF2-40B4-BE49-F238E27FC236}">
                <a16:creationId xmlns:a16="http://schemas.microsoft.com/office/drawing/2014/main" id="{C974A5BA-1862-402D-897F-F760684D8079}"/>
              </a:ext>
            </a:extLst>
          </p:cNvPr>
          <p:cNvSpPr>
            <a:spLocks noGrp="1"/>
          </p:cNvSpPr>
          <p:nvPr>
            <p:ph type="sldNum" sz="quarter" idx="11"/>
          </p:nvPr>
        </p:nvSpPr>
        <p:spPr/>
        <p:txBody>
          <a:bodyPr/>
          <a:lstStyle/>
          <a:p>
            <a:fld id="{A7F8E3F6-DE14-48B2-B2BC-6FABA9630FB8}" type="slidenum">
              <a:rPr lang="en-US" smtClean="0"/>
              <a:pPr/>
              <a:t>4</a:t>
            </a:fld>
            <a:endParaRPr lang="en-US"/>
          </a:p>
        </p:txBody>
      </p:sp>
      <p:sp>
        <p:nvSpPr>
          <p:cNvPr id="6" name="Title 5">
            <a:extLst>
              <a:ext uri="{FF2B5EF4-FFF2-40B4-BE49-F238E27FC236}">
                <a16:creationId xmlns:a16="http://schemas.microsoft.com/office/drawing/2014/main" id="{883EB167-6893-41A0-AE45-16D05BD2E3CD}"/>
              </a:ext>
            </a:extLst>
          </p:cNvPr>
          <p:cNvSpPr>
            <a:spLocks noGrp="1"/>
          </p:cNvSpPr>
          <p:nvPr>
            <p:ph type="title"/>
          </p:nvPr>
        </p:nvSpPr>
        <p:spPr/>
        <p:txBody>
          <a:bodyPr/>
          <a:lstStyle/>
          <a:p>
            <a:r>
              <a:rPr lang="en-US" dirty="0"/>
              <a:t>Application of Buy America Preference </a:t>
            </a:r>
          </a:p>
        </p:txBody>
      </p:sp>
    </p:spTree>
    <p:extLst>
      <p:ext uri="{BB962C8B-B14F-4D97-AF65-F5344CB8AC3E}">
        <p14:creationId xmlns:p14="http://schemas.microsoft.com/office/powerpoint/2010/main" val="34923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DD24-B1C5-46B0-836E-5682D3A6E5DC}"/>
              </a:ext>
            </a:extLst>
          </p:cNvPr>
          <p:cNvSpPr>
            <a:spLocks noGrp="1"/>
          </p:cNvSpPr>
          <p:nvPr>
            <p:ph idx="1"/>
          </p:nvPr>
        </p:nvSpPr>
        <p:spPr>
          <a:xfrm>
            <a:off x="609600" y="1828800"/>
            <a:ext cx="10972800" cy="4546199"/>
          </a:xfrm>
        </p:spPr>
        <p:txBody>
          <a:bodyPr>
            <a:normAutofit lnSpcReduction="10000"/>
          </a:bodyPr>
          <a:lstStyle/>
          <a:p>
            <a:pPr>
              <a:lnSpc>
                <a:spcPct val="100000"/>
              </a:lnSpc>
            </a:pPr>
            <a:r>
              <a:rPr lang="en-US" dirty="0"/>
              <a:t>BABA Section 70914 includes a Buy America preference that all Federal agencies must apply to any Federal financial assistance program for infrastructure </a:t>
            </a:r>
            <a:r>
              <a:rPr lang="en-US" u="sng" dirty="0"/>
              <a:t>that is not already subject to existing Buy America requirements for the relevant categories.</a:t>
            </a:r>
          </a:p>
          <a:p>
            <a:pPr>
              <a:lnSpc>
                <a:spcPct val="100000"/>
              </a:lnSpc>
            </a:pPr>
            <a:r>
              <a:rPr lang="en-US" dirty="0"/>
              <a:t>BABA Section 70917(a) provides that the Buy America requirements under Section 70914 apply only to the extent that Federal agencies do not already apply a Buy America preference to </a:t>
            </a:r>
            <a:r>
              <a:rPr lang="en-US" u="sng" dirty="0"/>
              <a:t>steel, iron, manufactured products, and construction materials</a:t>
            </a:r>
            <a:r>
              <a:rPr lang="en-US" dirty="0"/>
              <a:t>. </a:t>
            </a:r>
          </a:p>
          <a:p>
            <a:pPr lvl="1">
              <a:lnSpc>
                <a:spcPct val="100000"/>
              </a:lnSpc>
            </a:pPr>
            <a:r>
              <a:rPr lang="en-US" dirty="0"/>
              <a:t>This provision allows FHWA to preserve existing Buy America policies and provisions that meet or exceed the standards required by BABA, such as its requirements for </a:t>
            </a:r>
            <a:r>
              <a:rPr lang="en-US" u="sng" dirty="0"/>
              <a:t>iron and steel under 23 U.S.</a:t>
            </a:r>
            <a:r>
              <a:rPr lang="en-US" u="sng" dirty="0">
                <a:solidFill>
                  <a:srgbClr val="595959"/>
                </a:solidFill>
              </a:rPr>
              <a:t>C. 313,</a:t>
            </a:r>
            <a:r>
              <a:rPr lang="en-US" dirty="0">
                <a:solidFill>
                  <a:srgbClr val="595959"/>
                </a:solidFill>
              </a:rPr>
              <a:t> and only extends coverage </a:t>
            </a:r>
            <a:r>
              <a:rPr lang="en-US" dirty="0"/>
              <a:t>of Buy America to </a:t>
            </a:r>
            <a:r>
              <a:rPr lang="en-US" b="1" u="sng" dirty="0"/>
              <a:t>“construction materials.”</a:t>
            </a:r>
          </a:p>
        </p:txBody>
      </p:sp>
      <p:sp>
        <p:nvSpPr>
          <p:cNvPr id="4" name="Slide Number Placeholder 3">
            <a:extLst>
              <a:ext uri="{FF2B5EF4-FFF2-40B4-BE49-F238E27FC236}">
                <a16:creationId xmlns:a16="http://schemas.microsoft.com/office/drawing/2014/main" id="{C987CF20-23FC-4A43-87C1-44ED709B034E}"/>
              </a:ext>
            </a:extLst>
          </p:cNvPr>
          <p:cNvSpPr>
            <a:spLocks noGrp="1"/>
          </p:cNvSpPr>
          <p:nvPr>
            <p:ph type="sldNum" sz="quarter" idx="11"/>
          </p:nvPr>
        </p:nvSpPr>
        <p:spPr/>
        <p:txBody>
          <a:bodyPr/>
          <a:lstStyle/>
          <a:p>
            <a:fld id="{A7F8E3F6-DE14-48B2-B2BC-6FABA9630FB8}" type="slidenum">
              <a:rPr lang="en-US" smtClean="0"/>
              <a:pPr/>
              <a:t>5</a:t>
            </a:fld>
            <a:endParaRPr lang="en-US"/>
          </a:p>
        </p:txBody>
      </p:sp>
      <p:sp>
        <p:nvSpPr>
          <p:cNvPr id="6" name="Title 5">
            <a:extLst>
              <a:ext uri="{FF2B5EF4-FFF2-40B4-BE49-F238E27FC236}">
                <a16:creationId xmlns:a16="http://schemas.microsoft.com/office/drawing/2014/main" id="{93DDFE06-BBA8-453D-94D5-F5BF3895B0D1}"/>
              </a:ext>
            </a:extLst>
          </p:cNvPr>
          <p:cNvSpPr>
            <a:spLocks noGrp="1"/>
          </p:cNvSpPr>
          <p:nvPr>
            <p:ph type="title"/>
          </p:nvPr>
        </p:nvSpPr>
        <p:spPr/>
        <p:txBody>
          <a:bodyPr/>
          <a:lstStyle/>
          <a:p>
            <a:r>
              <a:rPr lang="en-US" sz="3200" dirty="0"/>
              <a:t>Bipartisan Infrastructure Law – Build America, </a:t>
            </a:r>
            <a:br>
              <a:rPr lang="en-US" sz="3200" dirty="0"/>
            </a:br>
            <a:r>
              <a:rPr lang="en-US" sz="3200" dirty="0"/>
              <a:t>Buy America Act (BABA) (BIL, div. G, § 70901-27)</a:t>
            </a:r>
            <a:endParaRPr lang="en-US" dirty="0"/>
          </a:p>
        </p:txBody>
      </p:sp>
    </p:spTree>
    <p:extLst>
      <p:ext uri="{BB962C8B-B14F-4D97-AF65-F5344CB8AC3E}">
        <p14:creationId xmlns:p14="http://schemas.microsoft.com/office/powerpoint/2010/main" val="5899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1386-15D1-4B78-9498-955F3FC8E061}"/>
              </a:ext>
            </a:extLst>
          </p:cNvPr>
          <p:cNvSpPr>
            <a:spLocks noGrp="1"/>
          </p:cNvSpPr>
          <p:nvPr>
            <p:ph type="title"/>
          </p:nvPr>
        </p:nvSpPr>
        <p:spPr/>
        <p:txBody>
          <a:bodyPr/>
          <a:lstStyle/>
          <a:p>
            <a:r>
              <a:rPr lang="en-US" dirty="0"/>
              <a:t>What is a Construction Material?</a:t>
            </a:r>
          </a:p>
        </p:txBody>
      </p:sp>
      <p:sp>
        <p:nvSpPr>
          <p:cNvPr id="3" name="Content Placeholder 2">
            <a:extLst>
              <a:ext uri="{FF2B5EF4-FFF2-40B4-BE49-F238E27FC236}">
                <a16:creationId xmlns:a16="http://schemas.microsoft.com/office/drawing/2014/main" id="{A616E2D3-6FB6-4F29-B6E4-57C92FB6E3CE}"/>
              </a:ext>
            </a:extLst>
          </p:cNvPr>
          <p:cNvSpPr>
            <a:spLocks noGrp="1"/>
          </p:cNvSpPr>
          <p:nvPr>
            <p:ph idx="1"/>
          </p:nvPr>
        </p:nvSpPr>
        <p:spPr>
          <a:xfrm>
            <a:off x="609600" y="1661161"/>
            <a:ext cx="11277600" cy="4850998"/>
          </a:xfrm>
        </p:spPr>
        <p:txBody>
          <a:bodyPr>
            <a:normAutofit fontScale="55000" lnSpcReduction="20000"/>
          </a:bodyPr>
          <a:lstStyle/>
          <a:p>
            <a:pPr marL="0" indent="0">
              <a:lnSpc>
                <a:spcPct val="120000"/>
              </a:lnSpc>
              <a:buNone/>
            </a:pPr>
            <a:r>
              <a:rPr lang="en-US" sz="3800" dirty="0"/>
              <a:t>According to the preliminary and non-binding guidance in U.S. Office of Management and Budget (OMB) Memorandum, </a:t>
            </a:r>
            <a:r>
              <a:rPr lang="en-US" sz="3800" dirty="0">
                <a:hlinkClick r:id="rId3"/>
              </a:rPr>
              <a:t>M-22-11</a:t>
            </a:r>
            <a:r>
              <a:rPr lang="en-US" sz="3800" dirty="0"/>
              <a:t>, “Construction materials” includes an article, material, or supply — other than an item of primarily iron or steel; a manufactured product; cement and cementitious materials; aggregates such as stone, sand, or gravel; or aggregate binding agents or additives — that is or consists primarily of: </a:t>
            </a:r>
          </a:p>
          <a:p>
            <a:pPr marL="914400" indent="-273050">
              <a:lnSpc>
                <a:spcPct val="120000"/>
              </a:lnSpc>
              <a:spcBef>
                <a:spcPts val="600"/>
              </a:spcBef>
            </a:pPr>
            <a:r>
              <a:rPr lang="en-US" sz="3800" dirty="0"/>
              <a:t>non-ferrous metals;</a:t>
            </a:r>
          </a:p>
          <a:p>
            <a:pPr marL="914400" indent="-273050">
              <a:lnSpc>
                <a:spcPct val="120000"/>
              </a:lnSpc>
              <a:spcBef>
                <a:spcPts val="600"/>
              </a:spcBef>
            </a:pPr>
            <a:r>
              <a:rPr lang="en-US" sz="3800" dirty="0"/>
              <a:t>plastic and polymer-based products (including polyvinylchloride, composite building materials, and polymers used in fiber optic cables);</a:t>
            </a:r>
          </a:p>
          <a:p>
            <a:pPr marL="914400" indent="-273050">
              <a:lnSpc>
                <a:spcPct val="120000"/>
              </a:lnSpc>
              <a:spcBef>
                <a:spcPts val="600"/>
              </a:spcBef>
            </a:pPr>
            <a:r>
              <a:rPr lang="en-US" sz="3800" dirty="0"/>
              <a:t>glass (including optic glass);</a:t>
            </a:r>
          </a:p>
          <a:p>
            <a:pPr marL="914400" indent="-273050">
              <a:lnSpc>
                <a:spcPct val="120000"/>
              </a:lnSpc>
              <a:spcBef>
                <a:spcPts val="600"/>
              </a:spcBef>
            </a:pPr>
            <a:r>
              <a:rPr lang="en-US" sz="3800" dirty="0"/>
              <a:t>lumber; or</a:t>
            </a:r>
          </a:p>
          <a:p>
            <a:pPr marL="914400" indent="-273050">
              <a:lnSpc>
                <a:spcPct val="120000"/>
              </a:lnSpc>
              <a:spcBef>
                <a:spcPts val="600"/>
              </a:spcBef>
            </a:pPr>
            <a:r>
              <a:rPr lang="en-US" sz="3800" dirty="0"/>
              <a:t>drywall.</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9D4EA82-A710-4B1C-A301-7C868DAB1CF7}"/>
              </a:ext>
            </a:extLst>
          </p:cNvPr>
          <p:cNvSpPr>
            <a:spLocks noGrp="1"/>
          </p:cNvSpPr>
          <p:nvPr>
            <p:ph type="sldNum" sz="quarter" idx="11"/>
          </p:nvPr>
        </p:nvSpPr>
        <p:spPr/>
        <p:txBody>
          <a:bodyPr/>
          <a:lstStyle/>
          <a:p>
            <a:fld id="{A7F8E3F6-DE14-48B2-B2BC-6FABA9630FB8}" type="slidenum">
              <a:rPr lang="en-US" smtClean="0"/>
              <a:pPr/>
              <a:t>6</a:t>
            </a:fld>
            <a:endParaRPr lang="en-US"/>
          </a:p>
        </p:txBody>
      </p:sp>
    </p:spTree>
    <p:extLst>
      <p:ext uri="{BB962C8B-B14F-4D97-AF65-F5344CB8AC3E}">
        <p14:creationId xmlns:p14="http://schemas.microsoft.com/office/powerpoint/2010/main" val="169892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CCE7-FAAA-4166-AA99-F2B73A3A8F38}"/>
              </a:ext>
            </a:extLst>
          </p:cNvPr>
          <p:cNvSpPr>
            <a:spLocks noGrp="1"/>
          </p:cNvSpPr>
          <p:nvPr>
            <p:ph type="title"/>
          </p:nvPr>
        </p:nvSpPr>
        <p:spPr/>
        <p:txBody>
          <a:bodyPr/>
          <a:lstStyle/>
          <a:p>
            <a:r>
              <a:rPr lang="en-US" dirty="0"/>
              <a:t>Construction Materials (cont’d.)</a:t>
            </a:r>
          </a:p>
        </p:txBody>
      </p:sp>
      <p:sp>
        <p:nvSpPr>
          <p:cNvPr id="3" name="Content Placeholder 2">
            <a:extLst>
              <a:ext uri="{FF2B5EF4-FFF2-40B4-BE49-F238E27FC236}">
                <a16:creationId xmlns:a16="http://schemas.microsoft.com/office/drawing/2014/main" id="{72BB2DB6-0383-4E2E-BCBA-5A35F499169C}"/>
              </a:ext>
            </a:extLst>
          </p:cNvPr>
          <p:cNvSpPr>
            <a:spLocks noGrp="1"/>
          </p:cNvSpPr>
          <p:nvPr>
            <p:ph idx="1"/>
          </p:nvPr>
        </p:nvSpPr>
        <p:spPr>
          <a:xfrm>
            <a:off x="609600" y="1828799"/>
            <a:ext cx="10972800" cy="4546199"/>
          </a:xfrm>
        </p:spPr>
        <p:txBody>
          <a:bodyPr>
            <a:normAutofit fontScale="85000" lnSpcReduction="10000"/>
          </a:bodyPr>
          <a:lstStyle/>
          <a:p>
            <a:pPr marL="0" indent="0">
              <a:lnSpc>
                <a:spcPct val="120000"/>
              </a:lnSpc>
              <a:buNone/>
            </a:pPr>
            <a:r>
              <a:rPr lang="en-US" sz="2800" b="1" u="sng" dirty="0"/>
              <a:t>Items excluded from construction materials under OMB Memo M-22-11:</a:t>
            </a:r>
          </a:p>
          <a:p>
            <a:pPr>
              <a:lnSpc>
                <a:spcPct val="120000"/>
              </a:lnSpc>
              <a:spcBef>
                <a:spcPts val="600"/>
              </a:spcBef>
            </a:pPr>
            <a:r>
              <a:rPr lang="en-US" sz="2800" dirty="0"/>
              <a:t>An item of primarily iron or steel</a:t>
            </a:r>
          </a:p>
          <a:p>
            <a:pPr>
              <a:lnSpc>
                <a:spcPct val="120000"/>
              </a:lnSpc>
              <a:spcBef>
                <a:spcPts val="600"/>
              </a:spcBef>
            </a:pPr>
            <a:r>
              <a:rPr lang="en-US" sz="2800" dirty="0"/>
              <a:t>A manufactured product</a:t>
            </a:r>
          </a:p>
          <a:p>
            <a:pPr>
              <a:lnSpc>
                <a:spcPct val="120000"/>
              </a:lnSpc>
              <a:spcBef>
                <a:spcPts val="600"/>
              </a:spcBef>
            </a:pPr>
            <a:r>
              <a:rPr lang="en-US" sz="2800" dirty="0"/>
              <a:t>Cement and cementitious materials</a:t>
            </a:r>
          </a:p>
          <a:p>
            <a:pPr>
              <a:lnSpc>
                <a:spcPct val="120000"/>
              </a:lnSpc>
              <a:spcBef>
                <a:spcPts val="600"/>
              </a:spcBef>
            </a:pPr>
            <a:r>
              <a:rPr lang="en-US" sz="2800" dirty="0"/>
              <a:t>Aggregates such as stone, sand, or gravel</a:t>
            </a:r>
          </a:p>
          <a:p>
            <a:pPr>
              <a:lnSpc>
                <a:spcPct val="120000"/>
              </a:lnSpc>
              <a:spcBef>
                <a:spcPts val="600"/>
              </a:spcBef>
            </a:pPr>
            <a:r>
              <a:rPr lang="en-US" sz="2800" dirty="0"/>
              <a:t>Aggregate binding agents or additives</a:t>
            </a:r>
          </a:p>
          <a:p>
            <a:pPr marL="0" indent="0">
              <a:lnSpc>
                <a:spcPct val="120000"/>
              </a:lnSpc>
              <a:buNone/>
            </a:pPr>
            <a:r>
              <a:rPr lang="en-US" sz="2800" dirty="0"/>
              <a:t>Asphalt concrete pavement mixes are typically composed of asphalt cement (a binding agent) and aggregates such as stone, sand, and gravel.  Accordingly, asphalt is also excluded from this definition of the term construction materials.</a:t>
            </a:r>
          </a:p>
          <a:p>
            <a:endParaRPr lang="en-US" dirty="0"/>
          </a:p>
        </p:txBody>
      </p:sp>
      <p:sp>
        <p:nvSpPr>
          <p:cNvPr id="4" name="Slide Number Placeholder 3">
            <a:extLst>
              <a:ext uri="{FF2B5EF4-FFF2-40B4-BE49-F238E27FC236}">
                <a16:creationId xmlns:a16="http://schemas.microsoft.com/office/drawing/2014/main" id="{51477CB9-7639-4D5F-AB2A-088ADCA5DE5B}"/>
              </a:ext>
            </a:extLst>
          </p:cNvPr>
          <p:cNvSpPr>
            <a:spLocks noGrp="1"/>
          </p:cNvSpPr>
          <p:nvPr>
            <p:ph type="sldNum" sz="quarter" idx="11"/>
          </p:nvPr>
        </p:nvSpPr>
        <p:spPr/>
        <p:txBody>
          <a:bodyPr/>
          <a:lstStyle/>
          <a:p>
            <a:fld id="{A7F8E3F6-DE14-48B2-B2BC-6FABA9630FB8}" type="slidenum">
              <a:rPr lang="en-US" smtClean="0"/>
              <a:pPr/>
              <a:t>7</a:t>
            </a:fld>
            <a:endParaRPr lang="en-US"/>
          </a:p>
        </p:txBody>
      </p:sp>
    </p:spTree>
    <p:extLst>
      <p:ext uri="{BB962C8B-B14F-4D97-AF65-F5344CB8AC3E}">
        <p14:creationId xmlns:p14="http://schemas.microsoft.com/office/powerpoint/2010/main" val="122906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02F2-535D-48D2-9314-EE39F3279281}"/>
              </a:ext>
            </a:extLst>
          </p:cNvPr>
          <p:cNvSpPr>
            <a:spLocks noGrp="1"/>
          </p:cNvSpPr>
          <p:nvPr>
            <p:ph type="title"/>
          </p:nvPr>
        </p:nvSpPr>
        <p:spPr/>
        <p:txBody>
          <a:bodyPr/>
          <a:lstStyle/>
          <a:p>
            <a:r>
              <a:rPr lang="en-US" dirty="0"/>
              <a:t>Construction Materials (cont’d.)</a:t>
            </a:r>
          </a:p>
        </p:txBody>
      </p:sp>
      <p:sp>
        <p:nvSpPr>
          <p:cNvPr id="3" name="Content Placeholder 2">
            <a:extLst>
              <a:ext uri="{FF2B5EF4-FFF2-40B4-BE49-F238E27FC236}">
                <a16:creationId xmlns:a16="http://schemas.microsoft.com/office/drawing/2014/main" id="{5F2EE239-CB3A-4E59-9609-A8502CFEC8BC}"/>
              </a:ext>
            </a:extLst>
          </p:cNvPr>
          <p:cNvSpPr>
            <a:spLocks noGrp="1"/>
          </p:cNvSpPr>
          <p:nvPr>
            <p:ph idx="1"/>
          </p:nvPr>
        </p:nvSpPr>
        <p:spPr>
          <a:xfrm>
            <a:off x="609600" y="2209800"/>
            <a:ext cx="10972800" cy="3962400"/>
          </a:xfrm>
        </p:spPr>
        <p:txBody>
          <a:bodyPr/>
          <a:lstStyle/>
          <a:p>
            <a:pPr marL="0" indent="0">
              <a:buNone/>
            </a:pPr>
            <a:endParaRPr lang="en-US" dirty="0"/>
          </a:p>
          <a:p>
            <a:r>
              <a:rPr lang="en-US" dirty="0"/>
              <a:t>Pending issuance of final standards from OMB, agencies should consider “all manufacturing processes” for construction materials to include at least the final manufacturing process and the immediately preceding manufacturing stage for the construction material.  See OMB Memorandum M-22-11 of April 18, 2022.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A84CED4-88AC-4C5C-8B3D-88B4B2736979}"/>
              </a:ext>
            </a:extLst>
          </p:cNvPr>
          <p:cNvSpPr>
            <a:spLocks noGrp="1"/>
          </p:cNvSpPr>
          <p:nvPr>
            <p:ph type="sldNum" sz="quarter" idx="11"/>
          </p:nvPr>
        </p:nvSpPr>
        <p:spPr/>
        <p:txBody>
          <a:bodyPr/>
          <a:lstStyle/>
          <a:p>
            <a:fld id="{A7F8E3F6-DE14-48B2-B2BC-6FABA9630FB8}" type="slidenum">
              <a:rPr lang="en-US" smtClean="0"/>
              <a:pPr/>
              <a:t>8</a:t>
            </a:fld>
            <a:endParaRPr lang="en-US"/>
          </a:p>
        </p:txBody>
      </p:sp>
    </p:spTree>
    <p:extLst>
      <p:ext uri="{BB962C8B-B14F-4D97-AF65-F5344CB8AC3E}">
        <p14:creationId xmlns:p14="http://schemas.microsoft.com/office/powerpoint/2010/main" val="227500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D3CE-D05D-BE6C-2BBF-B4EA9E92A40D}"/>
              </a:ext>
            </a:extLst>
          </p:cNvPr>
          <p:cNvSpPr>
            <a:spLocks noGrp="1"/>
          </p:cNvSpPr>
          <p:nvPr>
            <p:ph type="title"/>
          </p:nvPr>
        </p:nvSpPr>
        <p:spPr/>
        <p:txBody>
          <a:bodyPr/>
          <a:lstStyle/>
          <a:p>
            <a:pPr algn="ctr"/>
            <a:r>
              <a:rPr lang="en-US" dirty="0"/>
              <a:t>OMB Final Guidance (2 CFR 200</a:t>
            </a:r>
          </a:p>
        </p:txBody>
      </p:sp>
      <p:sp>
        <p:nvSpPr>
          <p:cNvPr id="3" name="Content Placeholder 2">
            <a:extLst>
              <a:ext uri="{FF2B5EF4-FFF2-40B4-BE49-F238E27FC236}">
                <a16:creationId xmlns:a16="http://schemas.microsoft.com/office/drawing/2014/main" id="{33AB86FB-5342-5AC9-AA26-39BE835118E7}"/>
              </a:ext>
            </a:extLst>
          </p:cNvPr>
          <p:cNvSpPr>
            <a:spLocks noGrp="1"/>
          </p:cNvSpPr>
          <p:nvPr>
            <p:ph idx="1"/>
          </p:nvPr>
        </p:nvSpPr>
        <p:spPr>
          <a:xfrm>
            <a:off x="239486" y="1676400"/>
            <a:ext cx="11800114" cy="4972919"/>
          </a:xfrm>
        </p:spPr>
        <p:txBody>
          <a:bodyPr>
            <a:normAutofit/>
          </a:bodyPr>
          <a:lstStyle/>
          <a:p>
            <a:r>
              <a:rPr lang="en-US" dirty="0"/>
              <a:t>On August 23, 2023, OMB published in the FR a final guidance; </a:t>
            </a:r>
            <a:r>
              <a:rPr lang="en-US" dirty="0">
                <a:hlinkClick r:id="rId3"/>
              </a:rPr>
              <a:t>https://www.federalregister.gov/public-inspection/2023-17724/guidance-for-grants-and-agreements</a:t>
            </a:r>
            <a:r>
              <a:rPr lang="en-US" dirty="0"/>
              <a:t> for Buy America Act provisions of the Infrastructure Investment and Jobs Act and to clarify existing provisions related to domestic preferences. Effective date is 60 days from date of publication.</a:t>
            </a:r>
          </a:p>
          <a:p>
            <a:endParaRPr lang="en-US" dirty="0"/>
          </a:p>
          <a:p>
            <a:r>
              <a:rPr lang="en-US" dirty="0"/>
              <a:t>Establishes new part 184 under 2 CFR 200 for determining the cost of components of manufactured products. </a:t>
            </a:r>
          </a:p>
          <a:p>
            <a:r>
              <a:rPr lang="en-US" dirty="0"/>
              <a:t>Agencies/State DOTs to implement the Buy America preferences set forth in 2 CFR part 184, as required under section 70914(a) BABA, as of the effective date of the guidance, unless specified otherwise.</a:t>
            </a:r>
          </a:p>
          <a:p>
            <a:endParaRPr lang="en-US" dirty="0"/>
          </a:p>
        </p:txBody>
      </p:sp>
      <p:sp>
        <p:nvSpPr>
          <p:cNvPr id="4" name="Slide Number Placeholder 3">
            <a:extLst>
              <a:ext uri="{FF2B5EF4-FFF2-40B4-BE49-F238E27FC236}">
                <a16:creationId xmlns:a16="http://schemas.microsoft.com/office/drawing/2014/main" id="{DCCA2EE5-DFDC-0ABE-3EF1-5A1CBFC99B52}"/>
              </a:ext>
            </a:extLst>
          </p:cNvPr>
          <p:cNvSpPr>
            <a:spLocks noGrp="1"/>
          </p:cNvSpPr>
          <p:nvPr>
            <p:ph type="sldNum" sz="quarter" idx="11"/>
          </p:nvPr>
        </p:nvSpPr>
        <p:spPr/>
        <p:txBody>
          <a:bodyPr/>
          <a:lstStyle/>
          <a:p>
            <a:fld id="{A7F8E3F6-DE14-48B2-B2BC-6FABA9630FB8}" type="slidenum">
              <a:rPr lang="en-US" smtClean="0"/>
              <a:pPr/>
              <a:t>9</a:t>
            </a:fld>
            <a:endParaRPr lang="en-US"/>
          </a:p>
        </p:txBody>
      </p:sp>
    </p:spTree>
    <p:extLst>
      <p:ext uri="{BB962C8B-B14F-4D97-AF65-F5344CB8AC3E}">
        <p14:creationId xmlns:p14="http://schemas.microsoft.com/office/powerpoint/2010/main" val="138346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49">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0B6095"/>
      </a:hlink>
      <a:folHlink>
        <a:srgbClr val="0B6095"/>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tion1_V2" id="{7EEBD917-137D-418D-A690-8FA5F4F135C1}" vid="{AD8689AF-C3D2-4141-B1DB-BCC67B81D4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1E19386D6C3345A0DB7DE9E12BDB56" ma:contentTypeVersion="3" ma:contentTypeDescription="Create a new document." ma:contentTypeScope="" ma:versionID="49006ecc213bb563afa51b4720c95d55">
  <xsd:schema xmlns:xsd="http://www.w3.org/2001/XMLSchema" xmlns:xs="http://www.w3.org/2001/XMLSchema" xmlns:p="http://schemas.microsoft.com/office/2006/metadata/properties" targetNamespace="http://schemas.microsoft.com/office/2006/metadata/properties" ma:root="true" ma:fieldsID="3c6d6999b258fe523918ae99dde673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45192F-DF51-4809-97BA-0BC1581AEBB8}">
  <ds:schemaRefs>
    <ds:schemaRef ds:uri="http://schemas.microsoft.com/sharepoint/v3/contenttype/forms"/>
  </ds:schemaRefs>
</ds:datastoreItem>
</file>

<file path=customXml/itemProps2.xml><?xml version="1.0" encoding="utf-8"?>
<ds:datastoreItem xmlns:ds="http://schemas.openxmlformats.org/officeDocument/2006/customXml" ds:itemID="{A589F042-7387-434A-B4B2-69029AC48FF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E8748123-7B7B-47FA-A6BE-EC2BC454B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3BA5D612-AC25-4B33-83E8-A42ECA0B621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Verve</Template>
  <TotalTime>13230</TotalTime>
  <Words>2356</Words>
  <Application>Microsoft Office PowerPoint</Application>
  <PresentationFormat>Widescreen</PresentationFormat>
  <Paragraphs>170</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Book Antiqua</vt:lpstr>
      <vt:lpstr>Calibri</vt:lpstr>
      <vt:lpstr>Sales Direction 16X9</vt:lpstr>
      <vt:lpstr>PowerPoint Presentation</vt:lpstr>
      <vt:lpstr>Disclaimer</vt:lpstr>
      <vt:lpstr>FHWA’s Buy America Regulatory Requirements 23 CFR 635.410</vt:lpstr>
      <vt:lpstr>Application of Buy America Preference </vt:lpstr>
      <vt:lpstr>Bipartisan Infrastructure Law – Build America,  Buy America Act (BABA) (BIL, div. G, § 70901-27)</vt:lpstr>
      <vt:lpstr>What is a Construction Material?</vt:lpstr>
      <vt:lpstr>Construction Materials (cont’d.)</vt:lpstr>
      <vt:lpstr>Construction Materials (cont’d.)</vt:lpstr>
      <vt:lpstr>OMB Final Guidance (2 CFR 200</vt:lpstr>
      <vt:lpstr>OMB Final Guidance contd.</vt:lpstr>
      <vt:lpstr>Construction materials standard contd.</vt:lpstr>
      <vt:lpstr>Waiver for De Minimis Costs, Small Grants, and Minor Components </vt:lpstr>
      <vt:lpstr>Waiver for De Minimis Costs, Small Grants, and Minor Components </vt:lpstr>
      <vt:lpstr>FHWA General Waiver for Manufactured Products</vt:lpstr>
      <vt:lpstr>FHWA General Waiver for Manufactured Products (cont’d)</vt:lpstr>
      <vt:lpstr>FHWA’s Existing General Applicability Waivers</vt:lpstr>
      <vt:lpstr>EV Charger Waiver (88 FR 10619)</vt:lpstr>
      <vt:lpstr>References</vt:lpstr>
      <vt:lpstr>Contacts</vt:lpstr>
      <vt:lpstr>Questions?  Thank you!</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Infrastructure Overview</dc:title>
  <dc:creator>Antonio Nieves Torres</dc:creator>
  <cp:lastModifiedBy>Nicole Coronado</cp:lastModifiedBy>
  <cp:revision>319</cp:revision>
  <cp:lastPrinted>2018-08-07T18:43:54Z</cp:lastPrinted>
  <dcterms:created xsi:type="dcterms:W3CDTF">2017-04-13T14:46:37Z</dcterms:created>
  <dcterms:modified xsi:type="dcterms:W3CDTF">2023-08-23T18:09:11Z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0x0101004D1E19386D6C3345A0DB7DE9E12BDB56</vt:lpwstr>
  </property>
  <property fmtid="{D5CDD505-2E9C-101B-9397-08002B2CF9AE}" pid="3" name="_dlc_DocIdItemGuid">
    <vt:lpwstr>38fd942f-26c3-4262-9f0e-b23695ce2769</vt:lpwstr>
  </property>
  <property fmtid="{D5CDD505-2E9C-101B-9397-08002B2CF9AE}" pid="4" name="_dlc_DocId">
    <vt:lpwstr>7E7EFUKAKD22-275-3177</vt:lpwstr>
  </property>
  <property fmtid="{D5CDD505-2E9C-101B-9397-08002B2CF9AE}" pid="5" name="_dlc_DocIdUrl">
    <vt:lpwstr>http://our.dot.gov/office/fhwa.hq/OfficeofInfrastructure/HIF-1/_layouts/DocIdRedir.aspx?ID=7E7EFUKAKD22-275-3177, 7E7EFUKAKD22-275-3177</vt:lpwstr>
  </property>
</Properties>
</file>